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tags/tag2.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93"/>
  </p:notesMasterIdLst>
  <p:handoutMasterIdLst>
    <p:handoutMasterId r:id="rId94"/>
  </p:handoutMasterIdLst>
  <p:sldIdLst>
    <p:sldId id="1522" r:id="rId5"/>
    <p:sldId id="400" r:id="rId6"/>
    <p:sldId id="359" r:id="rId7"/>
    <p:sldId id="363" r:id="rId8"/>
    <p:sldId id="1523" r:id="rId9"/>
    <p:sldId id="1525" r:id="rId10"/>
    <p:sldId id="1539" r:id="rId11"/>
    <p:sldId id="1526" r:id="rId12"/>
    <p:sldId id="1540" r:id="rId13"/>
    <p:sldId id="1542" r:id="rId14"/>
    <p:sldId id="1524" r:id="rId15"/>
    <p:sldId id="1541" r:id="rId16"/>
    <p:sldId id="1605" r:id="rId17"/>
    <p:sldId id="1527" r:id="rId18"/>
    <p:sldId id="1543" r:id="rId19"/>
    <p:sldId id="1534" r:id="rId20"/>
    <p:sldId id="1530" r:id="rId21"/>
    <p:sldId id="1531" r:id="rId22"/>
    <p:sldId id="1532" r:id="rId23"/>
    <p:sldId id="1533" r:id="rId24"/>
    <p:sldId id="1544" r:id="rId25"/>
    <p:sldId id="1545" r:id="rId26"/>
    <p:sldId id="1546" r:id="rId27"/>
    <p:sldId id="1547" r:id="rId28"/>
    <p:sldId id="1551" r:id="rId29"/>
    <p:sldId id="1552" r:id="rId30"/>
    <p:sldId id="1572" r:id="rId31"/>
    <p:sldId id="365" r:id="rId32"/>
    <p:sldId id="366" r:id="rId33"/>
    <p:sldId id="369" r:id="rId34"/>
    <p:sldId id="371" r:id="rId35"/>
    <p:sldId id="373" r:id="rId36"/>
    <p:sldId id="1573" r:id="rId37"/>
    <p:sldId id="1548" r:id="rId38"/>
    <p:sldId id="1549" r:id="rId39"/>
    <p:sldId id="1550" r:id="rId40"/>
    <p:sldId id="1567" r:id="rId41"/>
    <p:sldId id="1568" r:id="rId42"/>
    <p:sldId id="1569" r:id="rId43"/>
    <p:sldId id="1570" r:id="rId44"/>
    <p:sldId id="1571" r:id="rId45"/>
    <p:sldId id="1588" r:id="rId46"/>
    <p:sldId id="1553" r:id="rId47"/>
    <p:sldId id="1555" r:id="rId48"/>
    <p:sldId id="1556" r:id="rId49"/>
    <p:sldId id="1557" r:id="rId50"/>
    <p:sldId id="1558" r:id="rId51"/>
    <p:sldId id="1559" r:id="rId52"/>
    <p:sldId id="1537" r:id="rId53"/>
    <p:sldId id="1560" r:id="rId54"/>
    <p:sldId id="1561" r:id="rId55"/>
    <p:sldId id="1562" r:id="rId56"/>
    <p:sldId id="1564" r:id="rId57"/>
    <p:sldId id="1566" r:id="rId58"/>
    <p:sldId id="1606" r:id="rId59"/>
    <p:sldId id="1563" r:id="rId60"/>
    <p:sldId id="1574" r:id="rId61"/>
    <p:sldId id="1575" r:id="rId62"/>
    <p:sldId id="1607" r:id="rId63"/>
    <p:sldId id="1576" r:id="rId64"/>
    <p:sldId id="1577" r:id="rId65"/>
    <p:sldId id="1578" r:id="rId66"/>
    <p:sldId id="1579" r:id="rId67"/>
    <p:sldId id="1580" r:id="rId68"/>
    <p:sldId id="1581" r:id="rId69"/>
    <p:sldId id="1582" r:id="rId70"/>
    <p:sldId id="1583" r:id="rId71"/>
    <p:sldId id="1584" r:id="rId72"/>
    <p:sldId id="1585" r:id="rId73"/>
    <p:sldId id="1586" r:id="rId74"/>
    <p:sldId id="1587" r:id="rId75"/>
    <p:sldId id="1589" r:id="rId76"/>
    <p:sldId id="1590" r:id="rId77"/>
    <p:sldId id="1591" r:id="rId78"/>
    <p:sldId id="1592" r:id="rId79"/>
    <p:sldId id="1593" r:id="rId80"/>
    <p:sldId id="1594" r:id="rId81"/>
    <p:sldId id="1595" r:id="rId82"/>
    <p:sldId id="1596" r:id="rId83"/>
    <p:sldId id="1597" r:id="rId84"/>
    <p:sldId id="1598" r:id="rId85"/>
    <p:sldId id="1599" r:id="rId86"/>
    <p:sldId id="1601" r:id="rId87"/>
    <p:sldId id="1600" r:id="rId88"/>
    <p:sldId id="1602" r:id="rId89"/>
    <p:sldId id="1603" r:id="rId90"/>
    <p:sldId id="1604" r:id="rId91"/>
    <p:sldId id="1512" r:id="rId92"/>
  </p:sldIdLst>
  <p:sldSz cx="12190413" cy="6858000"/>
  <p:notesSz cx="6797675" cy="9872663"/>
  <p:custDataLst>
    <p:tags r:id="rId95"/>
  </p:custDataLst>
  <p:defaultTex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347" userDrawn="1">
          <p15:clr>
            <a:srgbClr val="A4A3A4"/>
          </p15:clr>
        </p15:guide>
        <p15:guide id="3" orient="horz" pos="4156" userDrawn="1">
          <p15:clr>
            <a:srgbClr val="A4A3A4"/>
          </p15:clr>
        </p15:guide>
        <p15:guide id="4" pos="7446" userDrawn="1">
          <p15:clr>
            <a:srgbClr val="A4A3A4"/>
          </p15:clr>
        </p15:guide>
        <p15:guide id="5" orient="horz" pos="51" userDrawn="1">
          <p15:clr>
            <a:srgbClr val="A4A3A4"/>
          </p15:clr>
        </p15:guide>
        <p15:guide id="6" userDrawn="1">
          <p15:clr>
            <a:srgbClr val="A4A3A4"/>
          </p15:clr>
        </p15:guide>
        <p15:guide id="7" pos="2751" userDrawn="1">
          <p15:clr>
            <a:srgbClr val="A4A3A4"/>
          </p15:clr>
        </p15:guide>
        <p15:guide id="8" orient="horz" pos="255" userDrawn="1">
          <p15:clr>
            <a:srgbClr val="A4A3A4"/>
          </p15:clr>
        </p15:guide>
      </p15:sldGuideLst>
    </p:ext>
    <p:ext uri="{2D200454-40CA-4A62-9FC3-DE9A4176ACB9}">
      <p15:notesGuideLst xmlns:p15="http://schemas.microsoft.com/office/powerpoint/2012/main">
        <p15:guide id="1" orient="horz" pos="3081" userDrawn="1">
          <p15:clr>
            <a:srgbClr val="A4A3A4"/>
          </p15:clr>
        </p15:guide>
        <p15:guide id="2" pos="2073" userDrawn="1">
          <p15:clr>
            <a:srgbClr val="A4A3A4"/>
          </p15:clr>
        </p15:guide>
        <p15:guide id="3" orient="horz" pos="3110" userDrawn="1">
          <p15:clr>
            <a:srgbClr val="A4A3A4"/>
          </p15:clr>
        </p15:guide>
        <p15:guide id="4" pos="214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0B206A-7A12-ADBC-CCB8-DFF7DA568D4B}" name="Gabriel JODAR" initials="mbgjd" userId="Gabriel JODAR" providerId="None"/>
  <p188:author id="{2C67AA8C-341C-A847-2CE4-213EE409F399}" name="PANIZZI Asia" initials="PA" userId="S::a.panizzi@csd.ch::977c43d2-5035-45c9-9e1b-4669149431e3" providerId="AD"/>
  <p188:author id="{12F644DA-AE1C-9E41-75E1-B4299B0EA717}" name="JODAR Gabriel" initials="JG" userId="S::g.jodar@csd.ch::3a865833-86a7-4447-8e76-01c93aacd593" providerId="AD"/>
  <p188:author id="{BBC2F7EF-9A80-1858-BAAE-E66FA018A978}" name="BORGHI Simone" initials="BS" userId="S::s.borghi@csd.ch::6c319883-d1a9-4aee-b7ec-0abe8d76e4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GNER Daniel" initials="SD" lastIdx="1" clrIdx="0"/>
  <p:cmAuthor id="2" name="JODAR Gabriel" initials="JG" lastIdx="13" clrIdx="1"/>
  <p:cmAuthor id="3" name="f.pozzi@csd.ch" initials="f" lastIdx="2" clrIdx="2">
    <p:extLst>
      <p:ext uri="{19B8F6BF-5375-455C-9EA6-DF929625EA0E}">
        <p15:presenceInfo xmlns:p15="http://schemas.microsoft.com/office/powerpoint/2012/main" userId="f.pozzi@csd.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5"/>
    <a:srgbClr val="BAD9E7"/>
    <a:srgbClr val="58D81E"/>
    <a:srgbClr val="55D11D"/>
    <a:srgbClr val="E7EBE8"/>
    <a:srgbClr val="EBF723"/>
    <a:srgbClr val="66E22E"/>
    <a:srgbClr val="EBF77D"/>
    <a:srgbClr val="258119"/>
    <a:srgbClr val="FEC58C"/>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1D917-7227-F8EC-91AE-8D683F27D106}" v="10" dt="2025-09-23T08:37:37.25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81"/>
        <p:guide pos="347"/>
        <p:guide orient="horz" pos="4156"/>
        <p:guide pos="7446"/>
        <p:guide orient="horz" pos="51"/>
        <p:guide/>
        <p:guide pos="2751"/>
        <p:guide orient="horz" pos="255"/>
      </p:guideLst>
    </p:cSldViewPr>
  </p:slideViewPr>
  <p:notesViewPr>
    <p:cSldViewPr snapToGrid="0">
      <p:cViewPr>
        <p:scale>
          <a:sx n="1" d="2"/>
          <a:sy n="1" d="2"/>
        </p:scale>
        <p:origin x="0" y="0"/>
      </p:cViewPr>
      <p:guideLst>
        <p:guide orient="horz" pos="3081"/>
        <p:guide pos="2073"/>
        <p:guide orient="horz" pos="3110"/>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gs" Target="tags/tag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DOGAN Asmen" userId="c757dbac-59af-47ac-ac9b-72394a420157" providerId="ADAL" clId="{4D580008-824E-4368-A91A-543525C01319}"/>
    <pc:docChg chg="modSld modMainMaster">
      <pc:chgData name="ERDOGAN Asmen" userId="c757dbac-59af-47ac-ac9b-72394a420157" providerId="ADAL" clId="{4D580008-824E-4368-A91A-543525C01319}" dt="2025-09-11T08:55:33.822" v="28" actId="729"/>
      <pc:docMkLst>
        <pc:docMk/>
      </pc:docMkLst>
      <pc:sldChg chg="mod modShow">
        <pc:chgData name="ERDOGAN Asmen" userId="c757dbac-59af-47ac-ac9b-72394a420157" providerId="ADAL" clId="{4D580008-824E-4368-A91A-543525C01319}" dt="2025-09-11T08:55:33.822" v="28" actId="729"/>
        <pc:sldMkLst>
          <pc:docMk/>
          <pc:sldMk cId="617843540" sldId="1538"/>
        </pc:sldMkLst>
      </pc:sldChg>
      <pc:sldMasterChg chg="mod modSldLayout">
        <pc:chgData name="ERDOGAN Asmen" userId="c757dbac-59af-47ac-ac9b-72394a420157" providerId="ADAL" clId="{4D580008-824E-4368-A91A-543525C01319}" dt="2025-09-11T08:54:44.210" v="27" actId="20577"/>
        <pc:sldMasterMkLst>
          <pc:docMk/>
          <pc:sldMasterMk cId="1187222015" sldId="2147483673"/>
        </pc:sldMasterMkLst>
        <pc:sldLayoutChg chg="modSp mod">
          <pc:chgData name="ERDOGAN Asmen" userId="c757dbac-59af-47ac-ac9b-72394a420157" providerId="ADAL" clId="{4D580008-824E-4368-A91A-543525C01319}" dt="2025-09-11T08:54:44.210" v="27" actId="20577"/>
          <pc:sldLayoutMkLst>
            <pc:docMk/>
            <pc:sldMasterMk cId="1187222015" sldId="2147483673"/>
            <pc:sldLayoutMk cId="2344567322" sldId="2147483696"/>
          </pc:sldLayoutMkLst>
          <pc:spChg chg="mod">
            <ac:chgData name="ERDOGAN Asmen" userId="c757dbac-59af-47ac-ac9b-72394a420157" providerId="ADAL" clId="{4D580008-824E-4368-A91A-543525C01319}" dt="2025-09-11T08:54:44.210" v="27" actId="20577"/>
            <ac:spMkLst>
              <pc:docMk/>
              <pc:sldMasterMk cId="1187222015" sldId="2147483673"/>
              <pc:sldLayoutMk cId="2344567322" sldId="2147483696"/>
              <ac:spMk id="4" creationId="{DA731B1C-681F-E732-5DC1-AEF3DBF833F2}"/>
            </ac:spMkLst>
          </pc:spChg>
        </pc:sldLayoutChg>
      </pc:sldMasterChg>
    </pc:docChg>
  </pc:docChgLst>
  <pc:docChgLst>
    <pc:chgData name="HOSTETTLER Charlotte" userId="S::c.hostettler@csd.ch::68cec3d0-d727-4564-bb5a-d2c86ab081c6" providerId="AD" clId="Web-{7091D917-7227-F8EC-91AE-8D683F27D106}"/>
    <pc:docChg chg="delSld modSld">
      <pc:chgData name="HOSTETTLER Charlotte" userId="S::c.hostettler@csd.ch::68cec3d0-d727-4564-bb5a-d2c86ab081c6" providerId="AD" clId="Web-{7091D917-7227-F8EC-91AE-8D683F27D106}" dt="2025-09-23T08:37:37.254" v="9"/>
      <pc:docMkLst>
        <pc:docMk/>
      </pc:docMkLst>
      <pc:sldChg chg="delSp modSp del">
        <pc:chgData name="HOSTETTLER Charlotte" userId="S::c.hostettler@csd.ch::68cec3d0-d727-4564-bb5a-d2c86ab081c6" providerId="AD" clId="Web-{7091D917-7227-F8EC-91AE-8D683F27D106}" dt="2025-09-23T08:37:37.254" v="9"/>
        <pc:sldMkLst>
          <pc:docMk/>
          <pc:sldMk cId="617843540" sldId="1538"/>
        </pc:sldMkLst>
        <pc:spChg chg="mod">
          <ac:chgData name="HOSTETTLER Charlotte" userId="S::c.hostettler@csd.ch::68cec3d0-d727-4564-bb5a-d2c86ab081c6" providerId="AD" clId="Web-{7091D917-7227-F8EC-91AE-8D683F27D106}" dt="2025-09-23T08:37:32.114" v="7" actId="20577"/>
          <ac:spMkLst>
            <pc:docMk/>
            <pc:sldMk cId="617843540" sldId="1538"/>
            <ac:spMk id="4" creationId="{25F9F14B-A0F8-62AD-6BA7-5F05C29797C6}"/>
          </ac:spMkLst>
        </pc:spChg>
        <pc:picChg chg="del">
          <ac:chgData name="HOSTETTLER Charlotte" userId="S::c.hostettler@csd.ch::68cec3d0-d727-4564-bb5a-d2c86ab081c6" providerId="AD" clId="Web-{7091D917-7227-F8EC-91AE-8D683F27D106}" dt="2025-09-23T08:37:32.707" v="8"/>
          <ac:picMkLst>
            <pc:docMk/>
            <pc:sldMk cId="617843540" sldId="1538"/>
            <ac:picMk id="5" creationId="{4E215F32-59BC-2B43-E421-599378E6FA95}"/>
          </ac:picMkLst>
        </pc:picChg>
      </pc:sldChg>
    </pc:docChg>
  </pc:docChgLst>
  <pc:docChgLst>
    <pc:chgData name="ERDOGAN Asmen" userId="S::a.erdogan@csd.ch::c757dbac-59af-47ac-ac9b-72394a420157" providerId="AD" clId="Web-{638BF48D-B074-CC83-FB11-6A2A33833329}"/>
    <pc:docChg chg="modSld">
      <pc:chgData name="ERDOGAN Asmen" userId="S::a.erdogan@csd.ch::c757dbac-59af-47ac-ac9b-72394a420157" providerId="AD" clId="Web-{638BF48D-B074-CC83-FB11-6A2A33833329}" dt="2025-09-11T08:53:09.868" v="27" actId="20577"/>
      <pc:docMkLst>
        <pc:docMk/>
      </pc:docMkLst>
      <pc:sldChg chg="modSp">
        <pc:chgData name="ERDOGAN Asmen" userId="S::a.erdogan@csd.ch::c757dbac-59af-47ac-ac9b-72394a420157" providerId="AD" clId="Web-{638BF48D-B074-CC83-FB11-6A2A33833329}" dt="2025-09-11T08:53:09.868" v="27" actId="20577"/>
        <pc:sldMkLst>
          <pc:docMk/>
          <pc:sldMk cId="3506702104" sldId="1522"/>
        </pc:sldMkLst>
        <pc:spChg chg="mod">
          <ac:chgData name="ERDOGAN Asmen" userId="S::a.erdogan@csd.ch::c757dbac-59af-47ac-ac9b-72394a420157" providerId="AD" clId="Web-{638BF48D-B074-CC83-FB11-6A2A33833329}" dt="2025-09-11T08:53:09.868" v="27" actId="20577"/>
          <ac:spMkLst>
            <pc:docMk/>
            <pc:sldMk cId="3506702104" sldId="1522"/>
            <ac:spMk id="7" creationId="{7E529FC5-0980-ED24-3EDE-4CD5007E31FA}"/>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Copie%20clef%20USB\HES-SO\TRAN\Documents%20de%20cours\PTMO%20-%20Bases\PTMO%2002%20-%20Caract&#233;ristiques%20de%20la%20mobilit&#233;\PTMO%2002.3%20Figures\Statistiques%20sur%20la%20motorisation%20et%20mobilit&#233;%20en%20Suisse.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H:\Copie%20clef%20USB\HES-SO\TRAN\Documents%20de%20cours\PTMO%20-%20Bases\PTMO%2002%20-%20Caract&#233;ristiques%20de%20la%20mobilit&#233;\PTMO%2002.3%20Figures\Statistiques%20sur%20la%20motorisation%20et%20mobilit&#233;%20en%20Suisse.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5FA_9EE2511B.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5FB_25D9DB3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5FC_436EF92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41312741312741"/>
          <c:y val="5.3857350800582245E-2"/>
          <c:w val="0.84555984555984554"/>
          <c:h val="0.88209606986899558"/>
        </c:manualLayout>
      </c:layout>
      <c:scatterChart>
        <c:scatterStyle val="lineMarker"/>
        <c:varyColors val="0"/>
        <c:ser>
          <c:idx val="1"/>
          <c:order val="0"/>
          <c:tx>
            <c:v>   Voiture</c:v>
          </c:tx>
          <c:spPr>
            <a:ln w="38100">
              <a:solidFill>
                <a:srgbClr val="FF0000"/>
              </a:solidFill>
              <a:prstDash val="solid"/>
            </a:ln>
          </c:spPr>
          <c:marker>
            <c:symbol val="none"/>
          </c:marker>
          <c:xVal>
            <c:numRef>
              <c:f>'Mob pers'!$B$5:$BB$5</c:f>
              <c:numCache>
                <c:formatCode>General</c:formatCode>
                <c:ptCount val="53"/>
                <c:pt idx="0">
                  <c:v>1960</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pt idx="47">
                  <c:v>2016</c:v>
                </c:pt>
                <c:pt idx="48">
                  <c:v>2017</c:v>
                </c:pt>
                <c:pt idx="49">
                  <c:v>2018</c:v>
                </c:pt>
                <c:pt idx="50">
                  <c:v>2019</c:v>
                </c:pt>
                <c:pt idx="51">
                  <c:v>2020</c:v>
                </c:pt>
                <c:pt idx="52">
                  <c:v>2021</c:v>
                </c:pt>
              </c:numCache>
            </c:numRef>
          </c:xVal>
          <c:yVal>
            <c:numRef>
              <c:f>'Mob pers'!$B$22:$BB$22</c:f>
              <c:numCache>
                <c:formatCode>#,###,##0__;\-#,###,##0__;0__;@__\ </c:formatCode>
                <c:ptCount val="53"/>
                <c:pt idx="0">
                  <c:v>18590</c:v>
                </c:pt>
                <c:pt idx="1">
                  <c:v>45882</c:v>
                </c:pt>
                <c:pt idx="2">
                  <c:v>48180</c:v>
                </c:pt>
                <c:pt idx="3">
                  <c:v>50621</c:v>
                </c:pt>
                <c:pt idx="4">
                  <c:v>52331</c:v>
                </c:pt>
                <c:pt idx="5">
                  <c:v>53188</c:v>
                </c:pt>
                <c:pt idx="6">
                  <c:v>55526</c:v>
                </c:pt>
                <c:pt idx="7">
                  <c:v>56902</c:v>
                </c:pt>
                <c:pt idx="8">
                  <c:v>60911</c:v>
                </c:pt>
                <c:pt idx="9">
                  <c:v>63258</c:v>
                </c:pt>
                <c:pt idx="10">
                  <c:v>64894</c:v>
                </c:pt>
                <c:pt idx="11">
                  <c:v>67041</c:v>
                </c:pt>
                <c:pt idx="12">
                  <c:v>67044</c:v>
                </c:pt>
                <c:pt idx="13">
                  <c:v>69428</c:v>
                </c:pt>
                <c:pt idx="14">
                  <c:v>70387</c:v>
                </c:pt>
                <c:pt idx="15">
                  <c:v>72311</c:v>
                </c:pt>
                <c:pt idx="16">
                  <c:v>71467</c:v>
                </c:pt>
                <c:pt idx="17">
                  <c:v>73112</c:v>
                </c:pt>
                <c:pt idx="18">
                  <c:v>74061</c:v>
                </c:pt>
                <c:pt idx="19">
                  <c:v>75763</c:v>
                </c:pt>
                <c:pt idx="20">
                  <c:v>77228</c:v>
                </c:pt>
                <c:pt idx="21">
                  <c:v>77759</c:v>
                </c:pt>
                <c:pt idx="22">
                  <c:v>79147</c:v>
                </c:pt>
                <c:pt idx="23">
                  <c:v>77734</c:v>
                </c:pt>
                <c:pt idx="24">
                  <c:v>75703</c:v>
                </c:pt>
                <c:pt idx="25">
                  <c:v>76040</c:v>
                </c:pt>
                <c:pt idx="26">
                  <c:v>77789</c:v>
                </c:pt>
                <c:pt idx="27" formatCode="#,##0">
                  <c:v>78814</c:v>
                </c:pt>
                <c:pt idx="28" formatCode="#,##0">
                  <c:v>79285</c:v>
                </c:pt>
                <c:pt idx="29" formatCode="#,##0">
                  <c:v>80162</c:v>
                </c:pt>
                <c:pt idx="30" formatCode="#,##0">
                  <c:v>81409</c:v>
                </c:pt>
                <c:pt idx="31" formatCode="#,##0">
                  <c:v>83152</c:v>
                </c:pt>
                <c:pt idx="32" formatCode="#,##0">
                  <c:v>83328</c:v>
                </c:pt>
                <c:pt idx="33" formatCode="#,##0">
                  <c:v>84006</c:v>
                </c:pt>
                <c:pt idx="34" formatCode="#,##0">
                  <c:v>84641</c:v>
                </c:pt>
                <c:pt idx="35" formatCode="#,##0">
                  <c:v>85335</c:v>
                </c:pt>
                <c:pt idx="36" formatCode="#,##0">
                  <c:v>82014.320747301244</c:v>
                </c:pt>
                <c:pt idx="37" formatCode="#,##0">
                  <c:v>82941.91846570019</c:v>
                </c:pt>
                <c:pt idx="38" formatCode="#,##0">
                  <c:v>83933.437642913021</c:v>
                </c:pt>
                <c:pt idx="39" formatCode="#,##0">
                  <c:v>85357.178869308176</c:v>
                </c:pt>
                <c:pt idx="40" formatCode="#,##0">
                  <c:v>87248.10184247377</c:v>
                </c:pt>
                <c:pt idx="41" formatCode="#,##0">
                  <c:v>88701.605952970232</c:v>
                </c:pt>
                <c:pt idx="42" formatCode="#,##0">
                  <c:v>89948.825723102389</c:v>
                </c:pt>
                <c:pt idx="43" formatCode="#,##0">
                  <c:v>91811</c:v>
                </c:pt>
                <c:pt idx="44" formatCode="#\ ###\ ##0__;\-#\ ###\ ##0__;0__;@__\ ">
                  <c:v>94339.250976667419</c:v>
                </c:pt>
                <c:pt idx="45" formatCode="#\ ###\ ##0__;\-#\ ###\ ##0__;0__;@__\ ">
                  <c:v>95562.184060108528</c:v>
                </c:pt>
                <c:pt idx="46" formatCode="#\ ###\ ##0__;\-#\ ###\ ##0__;0__;@__\ ">
                  <c:v>96846.638480630645</c:v>
                </c:pt>
                <c:pt idx="47" formatCode="#\ ###\ ##0__;\-#\ ###\ ##0__;0__;@__\ ">
                  <c:v>98923.192021565337</c:v>
                </c:pt>
                <c:pt idx="48" formatCode="#\ ###\ ##0__;\-#\ ###\ ##0__;0__;@__\ ">
                  <c:v>100778.073404</c:v>
                </c:pt>
                <c:pt idx="49" formatCode="#\ ###\ ##0__;\-#\ ###\ ##0__;0__;@__\ ">
                  <c:v>102033.95471609247</c:v>
                </c:pt>
                <c:pt idx="50" formatCode="#\ ###\ ##0__\r;\-#\ ###\ ##0__;0__;@__">
                  <c:v>103071.99986623318</c:v>
                </c:pt>
                <c:pt idx="51" formatCode="#\ ###\ ##0__\r;\-#\ ###\ ##0__;0__;@__\ ">
                  <c:v>92363.644198521986</c:v>
                </c:pt>
                <c:pt idx="52" formatCode="#\ ###\ ##0__;\-#\ ###\ ##0__;0__;@__\ ">
                  <c:v>97956.915827309407</c:v>
                </c:pt>
              </c:numCache>
            </c:numRef>
          </c:yVal>
          <c:smooth val="0"/>
          <c:extLst>
            <c:ext xmlns:c16="http://schemas.microsoft.com/office/drawing/2014/chart" uri="{C3380CC4-5D6E-409C-BE32-E72D297353CC}">
              <c16:uniqueId val="{00000000-67D6-445B-B2BF-2429936C09C2}"/>
            </c:ext>
          </c:extLst>
        </c:ser>
        <c:ser>
          <c:idx val="0"/>
          <c:order val="2"/>
          <c:tx>
            <c:v>   Rail</c:v>
          </c:tx>
          <c:spPr>
            <a:ln w="38100">
              <a:solidFill>
                <a:srgbClr val="0000FF"/>
              </a:solidFill>
              <a:prstDash val="solid"/>
            </a:ln>
          </c:spPr>
          <c:marker>
            <c:symbol val="none"/>
          </c:marker>
          <c:xVal>
            <c:numRef>
              <c:f>'Mob pers'!$B$5:$BB$5</c:f>
              <c:numCache>
                <c:formatCode>General</c:formatCode>
                <c:ptCount val="53"/>
                <c:pt idx="0">
                  <c:v>1960</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pt idx="47">
                  <c:v>2016</c:v>
                </c:pt>
                <c:pt idx="48">
                  <c:v>2017</c:v>
                </c:pt>
                <c:pt idx="49">
                  <c:v>2018</c:v>
                </c:pt>
                <c:pt idx="50">
                  <c:v>2019</c:v>
                </c:pt>
                <c:pt idx="51">
                  <c:v>2020</c:v>
                </c:pt>
                <c:pt idx="52">
                  <c:v>2021</c:v>
                </c:pt>
              </c:numCache>
            </c:numRef>
          </c:xVal>
          <c:yVal>
            <c:numRef>
              <c:f>'Mob pers'!$B$9:$BB$9</c:f>
              <c:numCache>
                <c:formatCode>#,##0.0</c:formatCode>
                <c:ptCount val="53"/>
                <c:pt idx="0">
                  <c:v>8079.1</c:v>
                </c:pt>
                <c:pt idx="1">
                  <c:v>9505.1</c:v>
                </c:pt>
                <c:pt idx="2">
                  <c:v>9616.7999999999993</c:v>
                </c:pt>
                <c:pt idx="3">
                  <c:v>9683.7000000000007</c:v>
                </c:pt>
                <c:pt idx="4">
                  <c:v>9832.7000000000007</c:v>
                </c:pt>
                <c:pt idx="5">
                  <c:v>9732.6</c:v>
                </c:pt>
                <c:pt idx="6">
                  <c:v>9433</c:v>
                </c:pt>
                <c:pt idx="7">
                  <c:v>9561.5</c:v>
                </c:pt>
                <c:pt idx="8">
                  <c:v>9447.4</c:v>
                </c:pt>
                <c:pt idx="9">
                  <c:v>9520.1</c:v>
                </c:pt>
                <c:pt idx="10">
                  <c:v>9736.6</c:v>
                </c:pt>
                <c:pt idx="11">
                  <c:v>10224</c:v>
                </c:pt>
                <c:pt idx="12">
                  <c:v>10146.799999999999</c:v>
                </c:pt>
                <c:pt idx="13">
                  <c:v>9995.1</c:v>
                </c:pt>
                <c:pt idx="14">
                  <c:v>10000</c:v>
                </c:pt>
                <c:pt idx="15">
                  <c:v>10052.799999999999</c:v>
                </c:pt>
                <c:pt idx="16">
                  <c:v>10429.6</c:v>
                </c:pt>
                <c:pt idx="17">
                  <c:v>10372.200000000001</c:v>
                </c:pt>
                <c:pt idx="18">
                  <c:v>11987.2</c:v>
                </c:pt>
                <c:pt idx="19">
                  <c:v>12296.6</c:v>
                </c:pt>
                <c:pt idx="20">
                  <c:v>12581.4</c:v>
                </c:pt>
                <c:pt idx="21">
                  <c:v>12977.7</c:v>
                </c:pt>
                <c:pt idx="22">
                  <c:v>14159.9</c:v>
                </c:pt>
                <c:pt idx="23">
                  <c:v>13570.5</c:v>
                </c:pt>
                <c:pt idx="24">
                  <c:v>13732.4</c:v>
                </c:pt>
                <c:pt idx="25">
                  <c:v>14172.3</c:v>
                </c:pt>
                <c:pt idx="26">
                  <c:v>12053.1</c:v>
                </c:pt>
                <c:pt idx="27">
                  <c:v>12239.3</c:v>
                </c:pt>
                <c:pt idx="28">
                  <c:v>12416.5</c:v>
                </c:pt>
                <c:pt idx="29">
                  <c:v>12520.1</c:v>
                </c:pt>
                <c:pt idx="30">
                  <c:v>12851.8</c:v>
                </c:pt>
                <c:pt idx="31">
                  <c:v>12991</c:v>
                </c:pt>
                <c:pt idx="32">
                  <c:v>13659.5</c:v>
                </c:pt>
                <c:pt idx="33">
                  <c:v>14516.7</c:v>
                </c:pt>
                <c:pt idx="34">
                  <c:v>14908.3</c:v>
                </c:pt>
                <c:pt idx="35">
                  <c:v>15302.8</c:v>
                </c:pt>
                <c:pt idx="36">
                  <c:v>16539.3</c:v>
                </c:pt>
                <c:pt idx="37">
                  <c:v>16973.099999999999</c:v>
                </c:pt>
                <c:pt idx="38">
                  <c:v>17838</c:v>
                </c:pt>
                <c:pt idx="39">
                  <c:v>18208.900000000001</c:v>
                </c:pt>
                <c:pt idx="40">
                  <c:v>18995.099999999999</c:v>
                </c:pt>
                <c:pt idx="41">
                  <c:v>19592.099999999999</c:v>
                </c:pt>
                <c:pt idx="42" formatCode="#,##0">
                  <c:v>19471</c:v>
                </c:pt>
                <c:pt idx="43" formatCode="#,##0">
                  <c:v>19262</c:v>
                </c:pt>
                <c:pt idx="44" formatCode="#\ ###\ ##0__;\-#\ ###\ ##0__;0__;@__\ ">
                  <c:v>19447.2</c:v>
                </c:pt>
                <c:pt idx="45" formatCode="#\ ###\ ##0__;\-#\ ###\ ##0__;0__;@__\ ">
                  <c:v>20010.2</c:v>
                </c:pt>
                <c:pt idx="46" formatCode="#\ ###\ ##0__;\-#\ ###\ ##0__;0__;@__\ ">
                  <c:v>20389.3</c:v>
                </c:pt>
                <c:pt idx="47" formatCode="#\ ###\ ##0__;\-#\ ###\ ##0__;0__;@__\ ">
                  <c:v>20812</c:v>
                </c:pt>
                <c:pt idx="48" formatCode="#\ ###\ ##0__;\-#\ ###\ ##0__;0__;@__\ ">
                  <c:v>20864.5</c:v>
                </c:pt>
                <c:pt idx="49" formatCode="#\ ###\ ##0__;\-#\ ###\ ##0__;0__;@__\ ">
                  <c:v>20613</c:v>
                </c:pt>
                <c:pt idx="50" formatCode="#\ ###\ ##0__;\-#\ ###\ ##0__;0__;@__\ ">
                  <c:v>21737</c:v>
                </c:pt>
                <c:pt idx="51" formatCode="#\ ###\ ##0__;\-#\ ###\ ##0__;0__;@__\ ">
                  <c:v>13334</c:v>
                </c:pt>
                <c:pt idx="52" formatCode="#\ ###\ ##0__;\-#\ ###\ ##0__;0__;@__\ ">
                  <c:v>14308</c:v>
                </c:pt>
              </c:numCache>
            </c:numRef>
          </c:yVal>
          <c:smooth val="0"/>
          <c:extLst>
            <c:ext xmlns:c16="http://schemas.microsoft.com/office/drawing/2014/chart" uri="{C3380CC4-5D6E-409C-BE32-E72D297353CC}">
              <c16:uniqueId val="{00000001-67D6-445B-B2BF-2429936C09C2}"/>
            </c:ext>
          </c:extLst>
        </c:ser>
        <c:dLbls>
          <c:showLegendKey val="0"/>
          <c:showVal val="0"/>
          <c:showCatName val="0"/>
          <c:showSerName val="0"/>
          <c:showPercent val="0"/>
          <c:showBubbleSize val="0"/>
        </c:dLbls>
        <c:axId val="788685752"/>
        <c:axId val="1"/>
      </c:scatterChart>
      <c:scatterChart>
        <c:scatterStyle val="lineMarker"/>
        <c:varyColors val="0"/>
        <c:ser>
          <c:idx val="4"/>
          <c:order val="1"/>
          <c:spPr>
            <a:ln w="38100">
              <a:solidFill>
                <a:srgbClr val="008000"/>
              </a:solidFill>
              <a:prstDash val="solid"/>
            </a:ln>
          </c:spPr>
          <c:marker>
            <c:symbol val="none"/>
          </c:marker>
          <c:xVal>
            <c:numRef>
              <c:f>'Données dès 1940'!$G$78:$G$79</c:f>
              <c:numCache>
                <c:formatCode>General</c:formatCode>
                <c:ptCount val="2"/>
              </c:numCache>
            </c:numRef>
          </c:xVal>
          <c:yVal>
            <c:numRef>
              <c:f>'Données dès 1940'!$F$78:$F$79</c:f>
              <c:numCache>
                <c:formatCode>#\ ###\ ##0\ </c:formatCode>
                <c:ptCount val="2"/>
                <c:pt idx="0">
                  <c:v>4163003</c:v>
                </c:pt>
                <c:pt idx="1">
                  <c:v>4254725</c:v>
                </c:pt>
              </c:numCache>
            </c:numRef>
          </c:yVal>
          <c:smooth val="0"/>
          <c:extLst>
            <c:ext xmlns:c16="http://schemas.microsoft.com/office/drawing/2014/chart" uri="{C3380CC4-5D6E-409C-BE32-E72D297353CC}">
              <c16:uniqueId val="{00000002-67D6-445B-B2BF-2429936C09C2}"/>
            </c:ext>
          </c:extLst>
        </c:ser>
        <c:ser>
          <c:idx val="2"/>
          <c:order val="3"/>
          <c:tx>
            <c:v>  TC route</c:v>
          </c:tx>
          <c:spPr>
            <a:ln w="38100">
              <a:solidFill>
                <a:srgbClr val="99CC00"/>
              </a:solidFill>
              <a:prstDash val="solid"/>
            </a:ln>
          </c:spPr>
          <c:marker>
            <c:symbol val="none"/>
          </c:marker>
          <c:xVal>
            <c:numRef>
              <c:f>'Mob pers'!$B$5:$BB$5</c:f>
              <c:numCache>
                <c:formatCode>General</c:formatCode>
                <c:ptCount val="53"/>
                <c:pt idx="0">
                  <c:v>1960</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pt idx="45">
                  <c:v>2014</c:v>
                </c:pt>
                <c:pt idx="46">
                  <c:v>2015</c:v>
                </c:pt>
                <c:pt idx="47">
                  <c:v>2016</c:v>
                </c:pt>
                <c:pt idx="48">
                  <c:v>2017</c:v>
                </c:pt>
                <c:pt idx="49">
                  <c:v>2018</c:v>
                </c:pt>
                <c:pt idx="50">
                  <c:v>2019</c:v>
                </c:pt>
                <c:pt idx="51">
                  <c:v>2020</c:v>
                </c:pt>
                <c:pt idx="52">
                  <c:v>2021</c:v>
                </c:pt>
              </c:numCache>
            </c:numRef>
          </c:xVal>
          <c:yVal>
            <c:numRef>
              <c:f>'Mob pers'!$B$16:$BB$16</c:f>
              <c:numCache>
                <c:formatCode>#,###,##0.0__;\-#,###,##0.0__;\-__;@__\ </c:formatCode>
                <c:ptCount val="53"/>
                <c:pt idx="0">
                  <c:v>2018.5</c:v>
                </c:pt>
                <c:pt idx="1">
                  <c:v>3005.2</c:v>
                </c:pt>
                <c:pt idx="2">
                  <c:v>3084.3</c:v>
                </c:pt>
                <c:pt idx="3">
                  <c:v>3148.8</c:v>
                </c:pt>
                <c:pt idx="4">
                  <c:v>3280.7</c:v>
                </c:pt>
                <c:pt idx="5">
                  <c:v>3348.7</c:v>
                </c:pt>
                <c:pt idx="6">
                  <c:v>3319.3</c:v>
                </c:pt>
                <c:pt idx="7">
                  <c:v>3327.6</c:v>
                </c:pt>
                <c:pt idx="8">
                  <c:v>3349.7</c:v>
                </c:pt>
                <c:pt idx="9">
                  <c:v>3334.3</c:v>
                </c:pt>
                <c:pt idx="10">
                  <c:v>3435.1</c:v>
                </c:pt>
                <c:pt idx="11">
                  <c:v>3551.1</c:v>
                </c:pt>
                <c:pt idx="12">
                  <c:v>3654.6</c:v>
                </c:pt>
                <c:pt idx="13">
                  <c:v>3702.5</c:v>
                </c:pt>
                <c:pt idx="14">
                  <c:v>3688.5</c:v>
                </c:pt>
                <c:pt idx="15">
                  <c:v>3747.9</c:v>
                </c:pt>
                <c:pt idx="16">
                  <c:v>3969.3</c:v>
                </c:pt>
                <c:pt idx="17">
                  <c:v>4067</c:v>
                </c:pt>
                <c:pt idx="18">
                  <c:v>4220.3</c:v>
                </c:pt>
                <c:pt idx="19">
                  <c:v>4448.3999999999996</c:v>
                </c:pt>
                <c:pt idx="20">
                  <c:v>4595.3</c:v>
                </c:pt>
                <c:pt idx="21">
                  <c:v>4696.7</c:v>
                </c:pt>
                <c:pt idx="22">
                  <c:v>5076.1000000000004</c:v>
                </c:pt>
                <c:pt idx="23">
                  <c:v>5037.8999999999996</c:v>
                </c:pt>
                <c:pt idx="24">
                  <c:v>4994.8</c:v>
                </c:pt>
                <c:pt idx="25">
                  <c:v>5029.5</c:v>
                </c:pt>
                <c:pt idx="26" formatCode="#,##0.0">
                  <c:v>4702</c:v>
                </c:pt>
                <c:pt idx="27" formatCode="#,##0.0">
                  <c:v>4666.6000000000004</c:v>
                </c:pt>
                <c:pt idx="28" formatCode="#,##0.0">
                  <c:v>4607.5</c:v>
                </c:pt>
                <c:pt idx="29" formatCode="#,##0.0">
                  <c:v>3340</c:v>
                </c:pt>
                <c:pt idx="30" formatCode="#,##0.0">
                  <c:v>3372.6000000000004</c:v>
                </c:pt>
                <c:pt idx="31" formatCode="#,##0.0">
                  <c:v>3427.9</c:v>
                </c:pt>
                <c:pt idx="32" formatCode="#,##0.0">
                  <c:v>3605</c:v>
                </c:pt>
                <c:pt idx="33" formatCode="#,##0.0">
                  <c:v>3680.1000000000004</c:v>
                </c:pt>
                <c:pt idx="34" formatCode="#,##0.0">
                  <c:v>3770.9</c:v>
                </c:pt>
                <c:pt idx="35" formatCode="#,##0.0">
                  <c:v>3780.5</c:v>
                </c:pt>
                <c:pt idx="36" formatCode="#,##0.0">
                  <c:v>3857.9</c:v>
                </c:pt>
                <c:pt idx="37" formatCode="#,##0.0">
                  <c:v>3888.6</c:v>
                </c:pt>
                <c:pt idx="38" formatCode="#,##0.0">
                  <c:v>3963.5</c:v>
                </c:pt>
                <c:pt idx="39" formatCode="#,##0.0">
                  <c:v>3819.6</c:v>
                </c:pt>
                <c:pt idx="40" formatCode="#,##0.0">
                  <c:v>3901.1</c:v>
                </c:pt>
                <c:pt idx="41" formatCode="#,##0.0">
                  <c:v>3986.9</c:v>
                </c:pt>
                <c:pt idx="42" formatCode="#,##0.0">
                  <c:v>4099.3999999999996</c:v>
                </c:pt>
                <c:pt idx="43" formatCode="#,##0.0">
                  <c:v>4212.2</c:v>
                </c:pt>
                <c:pt idx="44" formatCode="#\ ###\ ##0__;\-#\ ###\ ##0__;0__;@__\ ">
                  <c:v>4252.1000000000004</c:v>
                </c:pt>
                <c:pt idx="45" formatCode="#\ ###\ ##0__;\-#\ ###\ ##0__;0__;@__\ ">
                  <c:v>4315.6000000000004</c:v>
                </c:pt>
                <c:pt idx="46" formatCode="#\ ###\ ##0__;\-#\ ###\ ##0__;0__;@__\ ">
                  <c:v>4396.8</c:v>
                </c:pt>
                <c:pt idx="47" formatCode="#\ ###\ ##0__;\-#\ ###\ ##0__;0__;@__\ ">
                  <c:v>4464</c:v>
                </c:pt>
                <c:pt idx="48" formatCode="#\ ###\ ##0__;\-#\ ###\ ##0__;0__;@__\ ">
                  <c:v>4487</c:v>
                </c:pt>
                <c:pt idx="49" formatCode="#\ ###\ ##0__;\-#\ ###\ ##0__;0__;@__\ ">
                  <c:v>4498</c:v>
                </c:pt>
                <c:pt idx="50" formatCode="#\ ###\ ##0__;\-#\ ###\ ##0__;0__;@__\ ">
                  <c:v>4718.7</c:v>
                </c:pt>
                <c:pt idx="51" formatCode="#\ ###\ ##0__;\-#\ ###\ ##0__;0__;@__\ ">
                  <c:v>3407.7</c:v>
                </c:pt>
                <c:pt idx="52" formatCode="#\ ###\ ##0__;\-#\ ###\ ##0__;0__;@__\ ">
                  <c:v>3614.6</c:v>
                </c:pt>
              </c:numCache>
            </c:numRef>
          </c:yVal>
          <c:smooth val="0"/>
          <c:extLst>
            <c:ext xmlns:c16="http://schemas.microsoft.com/office/drawing/2014/chart" uri="{C3380CC4-5D6E-409C-BE32-E72D297353CC}">
              <c16:uniqueId val="{00000003-67D6-445B-B2BF-2429936C09C2}"/>
            </c:ext>
          </c:extLst>
        </c:ser>
        <c:ser>
          <c:idx val="3"/>
          <c:order val="4"/>
          <c:tx>
            <c:v>  Avio</c:v>
          </c:tx>
          <c:spPr>
            <a:ln w="38100">
              <a:solidFill>
                <a:srgbClr val="993300"/>
              </a:solidFill>
              <a:prstDash val="solid"/>
            </a:ln>
          </c:spPr>
          <c:marker>
            <c:symbol val="none"/>
          </c:marker>
          <c:xVal>
            <c:numRef>
              <c:f>'Mob pers'!$B$5:$AT$5</c:f>
              <c:numCache>
                <c:formatCode>General</c:formatCode>
                <c:ptCount val="45"/>
                <c:pt idx="0">
                  <c:v>1960</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pt idx="43">
                  <c:v>2012</c:v>
                </c:pt>
                <c:pt idx="44">
                  <c:v>2013</c:v>
                </c:pt>
              </c:numCache>
            </c:numRef>
          </c:xVal>
          <c:yVal>
            <c:numRef>
              <c:f>'Mob pers'!$B$31:$AT$31</c:f>
              <c:numCache>
                <c:formatCode>#,###,##0.0__;\-#,###,##0.0__;\-__;@__\ </c:formatCode>
                <c:ptCount val="45"/>
                <c:pt idx="0">
                  <c:v>214.3</c:v>
                </c:pt>
                <c:pt idx="1">
                  <c:v>719.3</c:v>
                </c:pt>
                <c:pt idx="2">
                  <c:v>815.5</c:v>
                </c:pt>
                <c:pt idx="3">
                  <c:v>890.7</c:v>
                </c:pt>
                <c:pt idx="4">
                  <c:v>988.5</c:v>
                </c:pt>
                <c:pt idx="5">
                  <c:v>947.9</c:v>
                </c:pt>
                <c:pt idx="6">
                  <c:v>972</c:v>
                </c:pt>
                <c:pt idx="7">
                  <c:v>1041.4000000000001</c:v>
                </c:pt>
                <c:pt idx="8">
                  <c:v>1153.5999999999999</c:v>
                </c:pt>
                <c:pt idx="9">
                  <c:v>1181.5</c:v>
                </c:pt>
                <c:pt idx="10">
                  <c:v>1215.2</c:v>
                </c:pt>
                <c:pt idx="11">
                  <c:v>1184.3</c:v>
                </c:pt>
                <c:pt idx="12">
                  <c:v>1201.7</c:v>
                </c:pt>
                <c:pt idx="13">
                  <c:v>1220.7</c:v>
                </c:pt>
                <c:pt idx="14">
                  <c:v>1247.5999999999999</c:v>
                </c:pt>
                <c:pt idx="15">
                  <c:v>1308.3</c:v>
                </c:pt>
                <c:pt idx="16">
                  <c:v>1376.1</c:v>
                </c:pt>
                <c:pt idx="17">
                  <c:v>1380.2</c:v>
                </c:pt>
                <c:pt idx="18">
                  <c:v>1496.5</c:v>
                </c:pt>
                <c:pt idx="19">
                  <c:v>1589.7</c:v>
                </c:pt>
                <c:pt idx="20">
                  <c:v>1732.2</c:v>
                </c:pt>
                <c:pt idx="21">
                  <c:v>1799.9</c:v>
                </c:pt>
                <c:pt idx="22">
                  <c:v>1727.3</c:v>
                </c:pt>
                <c:pt idx="23">
                  <c:v>1849.7</c:v>
                </c:pt>
                <c:pt idx="24">
                  <c:v>1943.4</c:v>
                </c:pt>
                <c:pt idx="25">
                  <c:v>2069.6</c:v>
                </c:pt>
                <c:pt idx="26">
                  <c:v>2213.8000000000002</c:v>
                </c:pt>
                <c:pt idx="27" formatCode="#,##0">
                  <c:v>3813</c:v>
                </c:pt>
                <c:pt idx="28" formatCode="#,##0">
                  <c:v>3899</c:v>
                </c:pt>
                <c:pt idx="29" formatCode="#,##0">
                  <c:v>3987</c:v>
                </c:pt>
                <c:pt idx="30" formatCode="#,##0">
                  <c:v>4084</c:v>
                </c:pt>
                <c:pt idx="31" formatCode="#,##0">
                  <c:v>4188</c:v>
                </c:pt>
                <c:pt idx="32" formatCode="#,##0">
                  <c:v>4387</c:v>
                </c:pt>
                <c:pt idx="33" formatCode="#,##0">
                  <c:v>4605</c:v>
                </c:pt>
                <c:pt idx="34" formatCode="#,##0">
                  <c:v>4823</c:v>
                </c:pt>
                <c:pt idx="35" formatCode="#,##0">
                  <c:v>5037</c:v>
                </c:pt>
              </c:numCache>
            </c:numRef>
          </c:yVal>
          <c:smooth val="0"/>
          <c:extLst>
            <c:ext xmlns:c16="http://schemas.microsoft.com/office/drawing/2014/chart" uri="{C3380CC4-5D6E-409C-BE32-E72D297353CC}">
              <c16:uniqueId val="{00000004-67D6-445B-B2BF-2429936C09C2}"/>
            </c:ext>
          </c:extLst>
        </c:ser>
        <c:dLbls>
          <c:showLegendKey val="0"/>
          <c:showVal val="0"/>
          <c:showCatName val="0"/>
          <c:showSerName val="0"/>
          <c:showPercent val="0"/>
          <c:showBubbleSize val="0"/>
        </c:dLbls>
        <c:axId val="3"/>
        <c:axId val="4"/>
      </c:scatterChart>
      <c:valAx>
        <c:axId val="788685752"/>
        <c:scaling>
          <c:orientation val="minMax"/>
          <c:max val="2025"/>
          <c:min val="1960"/>
        </c:scaling>
        <c:delete val="0"/>
        <c:axPos val="b"/>
        <c:majorGridlines>
          <c:spPr>
            <a:ln w="12700">
              <a:solidFill>
                <a:srgbClr val="808080"/>
              </a:solidFill>
              <a:prstDash val="solid"/>
            </a:ln>
          </c:spPr>
        </c:majorGridlines>
        <c:minorGridlines>
          <c:spPr>
            <a:ln w="3175">
              <a:solidFill>
                <a:srgbClr val="C0C0C0"/>
              </a:solidFill>
              <a:prstDash val="solid"/>
            </a:ln>
          </c:spPr>
        </c:minorGridlines>
        <c:numFmt formatCode="General" sourceLinked="1"/>
        <c:majorTickMark val="out"/>
        <c:minorTickMark val="none"/>
        <c:tickLblPos val="low"/>
        <c:spPr>
          <a:ln w="25400">
            <a:solidFill>
              <a:srgbClr val="000000"/>
            </a:solidFill>
            <a:prstDash val="solid"/>
          </a:ln>
        </c:spPr>
        <c:txPr>
          <a:bodyPr rot="0" vert="horz"/>
          <a:lstStyle/>
          <a:p>
            <a:pPr>
              <a:defRPr sz="1400" b="1" i="0" u="none" strike="noStrike" baseline="0">
                <a:solidFill>
                  <a:srgbClr val="000000"/>
                </a:solidFill>
                <a:latin typeface="Arial"/>
                <a:ea typeface="Arial"/>
                <a:cs typeface="Arial"/>
              </a:defRPr>
            </a:pPr>
            <a:endParaRPr lang="fr-FR"/>
          </a:p>
        </c:txPr>
        <c:crossAx val="1"/>
        <c:crosses val="autoZero"/>
        <c:crossBetween val="midCat"/>
        <c:minorUnit val="10"/>
      </c:valAx>
      <c:valAx>
        <c:axId val="1"/>
        <c:scaling>
          <c:orientation val="minMax"/>
          <c:max val="110000"/>
          <c:min val="0"/>
        </c:scaling>
        <c:delete val="0"/>
        <c:axPos val="l"/>
        <c:majorGridlines>
          <c:spPr>
            <a:ln w="12700">
              <a:solidFill>
                <a:srgbClr val="808080"/>
              </a:solidFill>
              <a:prstDash val="solid"/>
            </a:ln>
          </c:spPr>
        </c:majorGridlines>
        <c:title>
          <c:tx>
            <c:rich>
              <a:bodyPr/>
              <a:lstStyle/>
              <a:p>
                <a:pPr>
                  <a:defRPr sz="1200" b="0" i="0" u="none" strike="noStrike" baseline="0">
                    <a:solidFill>
                      <a:srgbClr val="000000"/>
                    </a:solidFill>
                    <a:latin typeface="Arial"/>
                    <a:ea typeface="Arial"/>
                    <a:cs typeface="Arial"/>
                  </a:defRPr>
                </a:pPr>
                <a:r>
                  <a:rPr lang="fr-CH" sz="1600" b="1" i="0" u="none" strike="noStrike" baseline="0">
                    <a:solidFill>
                      <a:srgbClr val="000000"/>
                    </a:solidFill>
                    <a:latin typeface="Arial"/>
                    <a:cs typeface="Arial"/>
                  </a:rPr>
                  <a:t>Personnes transportées</a:t>
                </a:r>
                <a:r>
                  <a:rPr lang="fr-CH" sz="1400" b="1" i="0" u="none" strike="noStrike" baseline="0">
                    <a:solidFill>
                      <a:srgbClr val="000000"/>
                    </a:solidFill>
                    <a:latin typeface="Arial"/>
                    <a:cs typeface="Arial"/>
                  </a:rPr>
                  <a:t>  </a:t>
                </a:r>
                <a:r>
                  <a:rPr lang="fr-CH" sz="1400" b="0" i="0" u="none" strike="noStrike" baseline="0">
                    <a:solidFill>
                      <a:srgbClr val="000000"/>
                    </a:solidFill>
                    <a:latin typeface="Arial"/>
                    <a:cs typeface="Arial"/>
                  </a:rPr>
                  <a:t>(millions de personnes-km)</a:t>
                </a:r>
              </a:p>
            </c:rich>
          </c:tx>
          <c:layout>
            <c:manualLayout>
              <c:xMode val="edge"/>
              <c:yMode val="edge"/>
              <c:x val="0"/>
              <c:y val="0.13682660064092556"/>
            </c:manualLayout>
          </c:layout>
          <c:overlay val="0"/>
          <c:spPr>
            <a:noFill/>
            <a:ln w="25400">
              <a:noFill/>
            </a:ln>
          </c:spPr>
        </c:title>
        <c:numFmt formatCode="#\ ##0" sourceLinked="0"/>
        <c:majorTickMark val="out"/>
        <c:minorTickMark val="none"/>
        <c:tickLblPos val="low"/>
        <c:spPr>
          <a:ln w="25400">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fr-FR"/>
          </a:p>
        </c:txPr>
        <c:crossAx val="788685752"/>
        <c:crosses val="autoZero"/>
        <c:crossBetween val="midCat"/>
        <c:majorUnit val="10000"/>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200000"/>
          <c:min val="0"/>
        </c:scaling>
        <c:delete val="1"/>
        <c:axPos val="r"/>
        <c:numFmt formatCode="#\ ###\ ##0\ " sourceLinked="1"/>
        <c:majorTickMark val="out"/>
        <c:minorTickMark val="none"/>
        <c:tickLblPos val="nextTo"/>
        <c:crossAx val="3"/>
        <c:crosses val="max"/>
        <c:crossBetween val="midCat"/>
      </c:valAx>
      <c:spPr>
        <a:noFill/>
        <a:ln w="3175">
          <a:solidFill>
            <a:srgbClr val="00000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7953667953668"/>
          <c:y val="3.4934497816593885E-2"/>
          <c:w val="0.85617760617760619"/>
          <c:h val="0.90101892285298402"/>
        </c:manualLayout>
      </c:layout>
      <c:scatterChart>
        <c:scatterStyle val="lineMarker"/>
        <c:varyColors val="0"/>
        <c:ser>
          <c:idx val="1"/>
          <c:order val="0"/>
          <c:tx>
            <c:v>  Route</c:v>
          </c:tx>
          <c:spPr>
            <a:ln w="38100">
              <a:solidFill>
                <a:srgbClr val="FF0000"/>
              </a:solidFill>
              <a:prstDash val="solid"/>
            </a:ln>
          </c:spPr>
          <c:marker>
            <c:symbol val="none"/>
          </c:marker>
          <c:xVal>
            <c:numRef>
              <c:f>'mob marc'!$A$2:$A$57</c:f>
              <c:numCache>
                <c:formatCode>General</c:formatCode>
                <c:ptCount val="56"/>
                <c:pt idx="0">
                  <c:v>1950</c:v>
                </c:pt>
                <c:pt idx="1">
                  <c:v>1955</c:v>
                </c:pt>
                <c:pt idx="2">
                  <c:v>1960</c:v>
                </c:pt>
                <c:pt idx="3">
                  <c:v>1965</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pt idx="55">
                  <c:v>2021</c:v>
                </c:pt>
              </c:numCache>
            </c:numRef>
          </c:xVal>
          <c:yVal>
            <c:numRef>
              <c:f>'mob marc'!$C$2:$C$57</c:f>
              <c:numCache>
                <c:formatCode>General</c:formatCode>
                <c:ptCount val="56"/>
                <c:pt idx="0" formatCode="#,##0">
                  <c:v>903</c:v>
                </c:pt>
                <c:pt idx="1">
                  <c:v>1527.5</c:v>
                </c:pt>
                <c:pt idx="2" formatCode="#,##0">
                  <c:v>2152</c:v>
                </c:pt>
                <c:pt idx="3">
                  <c:v>3499</c:v>
                </c:pt>
                <c:pt idx="4" formatCode="#,###,##0__;\-#,###,##0__;0__;@__\ ">
                  <c:v>4846</c:v>
                </c:pt>
                <c:pt idx="5" formatCode="#,###,##0__;\-#,###,##0__;0__;@__\ ">
                  <c:v>5225</c:v>
                </c:pt>
                <c:pt idx="6" formatCode="#,###,##0__;\-#,###,##0__;0__;@__\ ">
                  <c:v>5716</c:v>
                </c:pt>
                <c:pt idx="7" formatCode="#,###,##0__;\-#,###,##0__;0__;@__\ ">
                  <c:v>6211</c:v>
                </c:pt>
                <c:pt idx="8" formatCode="#,###,##0__;\-#,###,##0__;0__;@__\ ">
                  <c:v>6175</c:v>
                </c:pt>
                <c:pt idx="9" formatCode="#,###,##0__;\-#,###,##0__;0__;@__\ ">
                  <c:v>4914</c:v>
                </c:pt>
                <c:pt idx="10" formatCode="#,###,##0__;\-#,###,##0__;0__;@__\ ">
                  <c:v>5270</c:v>
                </c:pt>
                <c:pt idx="11" formatCode="#,###,##0__;\-#,###,##0__;0__;@__\ ">
                  <c:v>5893</c:v>
                </c:pt>
                <c:pt idx="12" formatCode="#,###,##0__;\-#,###,##0__;0__;@__\ ">
                  <c:v>6058</c:v>
                </c:pt>
                <c:pt idx="13" formatCode="#,###,##0__;\-#,###,##0__;0__;@__\ ">
                  <c:v>6359</c:v>
                </c:pt>
                <c:pt idx="14" formatCode="#,###,##0__;\-#,###,##0__;0__;@__\ ">
                  <c:v>6872</c:v>
                </c:pt>
                <c:pt idx="15" formatCode="#,###,##0__;\-#,###,##0__;0__;@__\ ">
                  <c:v>7025</c:v>
                </c:pt>
                <c:pt idx="16" formatCode="#,###,##0__;\-#,###,##0__;0__;@__\ ">
                  <c:v>6880</c:v>
                </c:pt>
                <c:pt idx="17" formatCode="#,###,##0__;\-#,###,##0__;0__;@__\ ">
                  <c:v>7121</c:v>
                </c:pt>
                <c:pt idx="18" formatCode="#,###,##0__;\-#,###,##0__;0__;@__\ ">
                  <c:v>7548</c:v>
                </c:pt>
                <c:pt idx="19" formatCode="#,###,##0__;\-#,###,##0__;0__;@__\ ">
                  <c:v>8103</c:v>
                </c:pt>
                <c:pt idx="20" formatCode="#,###,##0__;\-#,###,##0__;0__;@__\ ">
                  <c:v>8674</c:v>
                </c:pt>
                <c:pt idx="21" formatCode="#,###,##0__;\-#,###,##0__;0__;@__\ ">
                  <c:v>9321</c:v>
                </c:pt>
                <c:pt idx="22" formatCode="#,###,##0__;\-#,###,##0__;0__;@__\ ">
                  <c:v>10120</c:v>
                </c:pt>
                <c:pt idx="23" formatCode="#,###,##0__;\-#,###,##0__;0__;@__\ ">
                  <c:v>11156</c:v>
                </c:pt>
                <c:pt idx="24" formatCode="#,###,##0__;\-#,###,##0__;0__;@__\ ">
                  <c:v>11524</c:v>
                </c:pt>
                <c:pt idx="25" formatCode="#,###,##0__;\-#,###,##0__;0__;@__\ ">
                  <c:v>11383.8</c:v>
                </c:pt>
                <c:pt idx="26" formatCode="#,###,##0__;\-#,###,##0__;0__;@__\ ">
                  <c:v>11301.4</c:v>
                </c:pt>
                <c:pt idx="27" formatCode="#,###,##0__;\-#,###,##0__;0__;@__\ ">
                  <c:v>11429.3</c:v>
                </c:pt>
                <c:pt idx="28" formatCode="#,###,##0__;\-#,###,##0__;0__;@__\ ">
                  <c:v>11885.76094</c:v>
                </c:pt>
                <c:pt idx="29" formatCode="#,###,##0__;\-#,###,##0__;0__;@__\ ">
                  <c:v>12117.07187</c:v>
                </c:pt>
                <c:pt idx="30" formatCode="#,###,##0__;\-#,###,##0__;0__;@__\ ">
                  <c:v>11971.8518</c:v>
                </c:pt>
                <c:pt idx="31" formatCode="#,###,##0__;\-#,###,##0__;0__;@__\ ">
                  <c:v>12257.57418</c:v>
                </c:pt>
                <c:pt idx="32" formatCode="#,###,##0__;\-#,###,##0__;0__;@__\ ">
                  <c:v>12857.84469</c:v>
                </c:pt>
                <c:pt idx="33" formatCode="#,###,##0__;\-#,###,##0__;0__;@__\ ">
                  <c:v>13030.01096</c:v>
                </c:pt>
                <c:pt idx="34" formatCode="#,###,##0__;\-#,###,##0__;0__;@__\ ">
                  <c:v>13618.3485</c:v>
                </c:pt>
                <c:pt idx="35" formatCode="#,###,##0__;\-#,###,##0__;0__;@__\ ">
                  <c:v>14219.36217</c:v>
                </c:pt>
                <c:pt idx="36" formatCode="#,###,##0__;\-#,###,##0__;0__;@__\ ">
                  <c:v>14511.26124</c:v>
                </c:pt>
                <c:pt idx="37" formatCode="#,###,##0__;\-#,###,##0__;0__;@__\ ">
                  <c:v>15011.842140000001</c:v>
                </c:pt>
                <c:pt idx="38" formatCode="#,###,##0__;\-#,###,##0__;0__;@__\ ">
                  <c:v>15378.628932690328</c:v>
                </c:pt>
                <c:pt idx="39" formatCode="#,###,##0__;\-#,###,##0__;0__;@__\ ">
                  <c:v>15753.938355357448</c:v>
                </c:pt>
                <c:pt idx="40" formatCode="#,###,##0__;\-#,###,##0__;0__;@__\ ">
                  <c:v>16329.888454524053</c:v>
                </c:pt>
                <c:pt idx="41" formatCode="#,###,##0__;\-#,###,##0__;0__;@__\ ">
                  <c:v>16992.501132949819</c:v>
                </c:pt>
                <c:pt idx="42" formatCode="#\ ###\ ##0__\ ;\-#\ ###\ ##0__\ ;0__\ ;@__\ \ ">
                  <c:v>17129.987121176353</c:v>
                </c:pt>
                <c:pt idx="43" formatCode="#\ ###\ ##0__\ ;\-#\ ###\ ##0__\ ;0__\ ;@__\ \ ">
                  <c:v>16774.728559187264</c:v>
                </c:pt>
                <c:pt idx="44" formatCode="#\ ###\ ##0__\ ;\-#\ ###\ ##0__\ ;0__\ ;@__\ \ ">
                  <c:v>16906.359209367678</c:v>
                </c:pt>
                <c:pt idx="45" formatCode="#\ ###\ ##0__\ ;\-#\ ###\ ##0__\ ;0__\ ;@__\ \ ">
                  <c:v>17372.428396086849</c:v>
                </c:pt>
                <c:pt idx="46" formatCode="#\ ###\ ##0__\ ;\-#\ ###\ ##0__\ ;0__\ ;@__\ \ ">
                  <c:v>17108.605914531017</c:v>
                </c:pt>
                <c:pt idx="47" formatCode="#\ ###\ ##0__\ ;\-#\ ###\ ##0__\ ;0__\ ;@__\ \ ">
                  <c:v>17240.925937358927</c:v>
                </c:pt>
                <c:pt idx="48" formatCode="#\ ###\ ##0__\ ;\-#\ ###\ ##0__\ ;0__\ ;@__\ \ ">
                  <c:v>17541.073548583874</c:v>
                </c:pt>
                <c:pt idx="49" formatCode="#\ ###\ ##0__\ ;\-#\ ###\ ##0__\ ;0__\ ;@__\ \ ">
                  <c:v>17171</c:v>
                </c:pt>
                <c:pt idx="50" formatCode="#\ ###\ ##0__\ ;\-#\ ###\ ##0__\ ;0__\ ;@__\ \ ">
                  <c:v>16885</c:v>
                </c:pt>
                <c:pt idx="51" formatCode="#\ ###\ ##0__\ ;\-#\ ###\ ##0__\ ;0__\ ;@__\ \ ">
                  <c:v>17268</c:v>
                </c:pt>
                <c:pt idx="52" formatCode="#\ ###\ ##0__\ ;\-#\ ###\ ##0__\ ;0__\ ;@__\ \ ">
                  <c:v>17625</c:v>
                </c:pt>
                <c:pt idx="53" formatCode="#\ ###\ ##0__\ ;\-#\ ###\ ##0__\ ;0__\ ;@__\ \ ">
                  <c:v>17148</c:v>
                </c:pt>
                <c:pt idx="54" formatCode="#\ ###\ ##0__\ ;\-#\ ###\ ##0__\ ;0__\ ;@__\ \ ">
                  <c:v>16987</c:v>
                </c:pt>
                <c:pt idx="55" formatCode="#\ ###\ ##0__\ ;\-#\ ###\ ##0__\ ;0__\ ;@__\ \ ">
                  <c:v>17448</c:v>
                </c:pt>
              </c:numCache>
            </c:numRef>
          </c:yVal>
          <c:smooth val="0"/>
          <c:extLst>
            <c:ext xmlns:c16="http://schemas.microsoft.com/office/drawing/2014/chart" uri="{C3380CC4-5D6E-409C-BE32-E72D297353CC}">
              <c16:uniqueId val="{00000000-7BA5-4370-AFE9-11A099205153}"/>
            </c:ext>
          </c:extLst>
        </c:ser>
        <c:ser>
          <c:idx val="0"/>
          <c:order val="2"/>
          <c:tx>
            <c:v>  Rail</c:v>
          </c:tx>
          <c:spPr>
            <a:ln w="38100">
              <a:solidFill>
                <a:srgbClr val="0000FF"/>
              </a:solidFill>
              <a:prstDash val="solid"/>
            </a:ln>
          </c:spPr>
          <c:marker>
            <c:symbol val="none"/>
          </c:marker>
          <c:xVal>
            <c:numRef>
              <c:f>'mob marc'!$A$2:$A$57</c:f>
              <c:numCache>
                <c:formatCode>General</c:formatCode>
                <c:ptCount val="56"/>
                <c:pt idx="0">
                  <c:v>1950</c:v>
                </c:pt>
                <c:pt idx="1">
                  <c:v>1955</c:v>
                </c:pt>
                <c:pt idx="2">
                  <c:v>1960</c:v>
                </c:pt>
                <c:pt idx="3">
                  <c:v>1965</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pt idx="55">
                  <c:v>2021</c:v>
                </c:pt>
              </c:numCache>
            </c:numRef>
          </c:xVal>
          <c:yVal>
            <c:numRef>
              <c:f>'mob marc'!$B$2:$B$57</c:f>
              <c:numCache>
                <c:formatCode>General</c:formatCode>
                <c:ptCount val="56"/>
                <c:pt idx="0">
                  <c:v>2211</c:v>
                </c:pt>
                <c:pt idx="1">
                  <c:v>3275</c:v>
                </c:pt>
                <c:pt idx="2" formatCode="#,##0">
                  <c:v>4315</c:v>
                </c:pt>
                <c:pt idx="3" formatCode="#,##0">
                  <c:v>5585</c:v>
                </c:pt>
                <c:pt idx="4" formatCode="#,###,##0__;\-#,###,##0__;0__;@__\ ">
                  <c:v>6983</c:v>
                </c:pt>
                <c:pt idx="5" formatCode="#,###,##0__;\-#,###,##0__;0__;@__\ ">
                  <c:v>7038</c:v>
                </c:pt>
                <c:pt idx="6" formatCode="#,###,##0__;\-#,###,##0__;0__;@__\ ">
                  <c:v>7139</c:v>
                </c:pt>
                <c:pt idx="7" formatCode="#,###,##0__;\-#,###,##0__;0__;@__\ ">
                  <c:v>7570</c:v>
                </c:pt>
                <c:pt idx="8" formatCode="#,###,##0__;\-#,###,##0__;0__;@__\ ">
                  <c:v>7412</c:v>
                </c:pt>
                <c:pt idx="9" formatCode="#,###,##0__;\-#,###,##0__;0__;@__\ ">
                  <c:v>5478</c:v>
                </c:pt>
                <c:pt idx="10" formatCode="#,###,##0__;\-#,###,##0__;0__;@__\ ">
                  <c:v>6008</c:v>
                </c:pt>
                <c:pt idx="11" formatCode="#,###,##0__;\-#,###,##0__;0__;@__\ ">
                  <c:v>6286</c:v>
                </c:pt>
                <c:pt idx="12" formatCode="#,###,##0__;\-#,###,##0__;0__;@__\ ">
                  <c:v>6553</c:v>
                </c:pt>
                <c:pt idx="13" formatCode="#,###,##0__;\-#,###,##0__;0__;@__\ ">
                  <c:v>7352</c:v>
                </c:pt>
                <c:pt idx="14" formatCode="#,###,##0__;\-#,###,##0__;0__;@__\ ">
                  <c:v>7799</c:v>
                </c:pt>
                <c:pt idx="15" formatCode="#,###,##0__;\-#,###,##0__;0__;@__\ ">
                  <c:v>7519</c:v>
                </c:pt>
                <c:pt idx="16" formatCode="#,###,##0__;\-#,###,##0__;0__;@__\ ">
                  <c:v>6873</c:v>
                </c:pt>
                <c:pt idx="17" formatCode="#,###,##0__;\-#,###,##0__;0__;@__\ ">
                  <c:v>6759</c:v>
                </c:pt>
                <c:pt idx="18" formatCode="#,###,##0__;\-#,###,##0__;0__;@__\ ">
                  <c:v>7276</c:v>
                </c:pt>
                <c:pt idx="19" formatCode="#,##0.0">
                  <c:v>7018.4095440000001</c:v>
                </c:pt>
                <c:pt idx="20" formatCode="#,##0.0">
                  <c:v>6913.2074549999998</c:v>
                </c:pt>
                <c:pt idx="21" formatCode="#,##0.0">
                  <c:v>6747.3506631428563</c:v>
                </c:pt>
                <c:pt idx="22" formatCode="#,##0.0">
                  <c:v>7409.0334264285711</c:v>
                </c:pt>
                <c:pt idx="23" formatCode="#,##0.0">
                  <c:v>7981.3466658571424</c:v>
                </c:pt>
                <c:pt idx="24" formatCode="#,##0.0">
                  <c:v>8344.6198957142842</c:v>
                </c:pt>
                <c:pt idx="25" formatCode="#,##0.0">
                  <c:v>8199.7987955714289</c:v>
                </c:pt>
                <c:pt idx="26" formatCode="#,##0.0">
                  <c:v>7739.5527669999992</c:v>
                </c:pt>
                <c:pt idx="27" formatCode="#,##0.0">
                  <c:v>7325.992340571428</c:v>
                </c:pt>
                <c:pt idx="28" formatCode="#,##0.0">
                  <c:v>7946.2685457142861</c:v>
                </c:pt>
                <c:pt idx="29" formatCode="#,##0.0">
                  <c:v>7979.175165714285</c:v>
                </c:pt>
                <c:pt idx="30" formatCode="#,##0.0">
                  <c:v>7209.930485285714</c:v>
                </c:pt>
                <c:pt idx="31" formatCode="#,##0.0">
                  <c:v>7868.3469145714289</c:v>
                </c:pt>
                <c:pt idx="32" formatCode="#,##0.0">
                  <c:v>8351.3940137142854</c:v>
                </c:pt>
                <c:pt idx="33" formatCode="#,##0.0">
                  <c:v>8762.8000900000006</c:v>
                </c:pt>
                <c:pt idx="34" formatCode="#,##0.0">
                  <c:v>9936.9258890000001</c:v>
                </c:pt>
                <c:pt idx="35" formatCode="#,##0.0">
                  <c:v>10090.841306</c:v>
                </c:pt>
                <c:pt idx="36" formatCode="#,##0.0">
                  <c:v>9639.2008200000018</c:v>
                </c:pt>
                <c:pt idx="37" formatCode="#,##0.0">
                  <c:v>9534.2767769999991</c:v>
                </c:pt>
                <c:pt idx="38" formatCode="#,##0.0">
                  <c:v>10245.348597472601</c:v>
                </c:pt>
                <c:pt idx="39" formatCode="#,##0.0">
                  <c:v>10149.304899999999</c:v>
                </c:pt>
                <c:pt idx="40" formatCode="#,##0.0">
                  <c:v>10880.351621496997</c:v>
                </c:pt>
                <c:pt idx="41" formatCode="#,##0.0">
                  <c:v>10630.649730961601</c:v>
                </c:pt>
                <c:pt idx="42" formatCode="#,##0.0">
                  <c:v>10980.037770000001</c:v>
                </c:pt>
                <c:pt idx="43" formatCode="#,##0.0">
                  <c:v>9397.9</c:v>
                </c:pt>
                <c:pt idx="44" formatCode="#,##0.0">
                  <c:v>9805.1</c:v>
                </c:pt>
                <c:pt idx="45" formatCode="#,##0.0">
                  <c:v>10164</c:v>
                </c:pt>
                <c:pt idx="46" formatCode="#,##0.0">
                  <c:v>9714</c:v>
                </c:pt>
                <c:pt idx="47" formatCode="#,##0.0">
                  <c:v>10241.5</c:v>
                </c:pt>
                <c:pt idx="48" formatCode="#,##0.0">
                  <c:v>10656.8</c:v>
                </c:pt>
                <c:pt idx="49" formatCode="#,##0.0">
                  <c:v>10740.6</c:v>
                </c:pt>
                <c:pt idx="50" formatCode="#,##0.0">
                  <c:v>10834</c:v>
                </c:pt>
                <c:pt idx="51" formatCode="#,##0.0">
                  <c:v>10074</c:v>
                </c:pt>
                <c:pt idx="52" formatCode="#,##0.0">
                  <c:v>10213.700000000001</c:v>
                </c:pt>
                <c:pt idx="53" formatCode="#,##0.0">
                  <c:v>10094</c:v>
                </c:pt>
                <c:pt idx="54" formatCode="#,##0.0">
                  <c:v>9790</c:v>
                </c:pt>
                <c:pt idx="55" formatCode="#,##0.0">
                  <c:v>10398</c:v>
                </c:pt>
              </c:numCache>
            </c:numRef>
          </c:yVal>
          <c:smooth val="0"/>
          <c:extLst>
            <c:ext xmlns:c16="http://schemas.microsoft.com/office/drawing/2014/chart" uri="{C3380CC4-5D6E-409C-BE32-E72D297353CC}">
              <c16:uniqueId val="{00000001-7BA5-4370-AFE9-11A099205153}"/>
            </c:ext>
          </c:extLst>
        </c:ser>
        <c:dLbls>
          <c:showLegendKey val="0"/>
          <c:showVal val="0"/>
          <c:showCatName val="0"/>
          <c:showSerName val="0"/>
          <c:showPercent val="0"/>
          <c:showBubbleSize val="0"/>
        </c:dLbls>
        <c:axId val="788676568"/>
        <c:axId val="1"/>
      </c:scatterChart>
      <c:scatterChart>
        <c:scatterStyle val="lineMarker"/>
        <c:varyColors val="0"/>
        <c:ser>
          <c:idx val="4"/>
          <c:order val="1"/>
          <c:spPr>
            <a:ln w="38100">
              <a:solidFill>
                <a:srgbClr val="008000"/>
              </a:solidFill>
              <a:prstDash val="solid"/>
            </a:ln>
          </c:spPr>
          <c:marker>
            <c:symbol val="none"/>
          </c:marker>
          <c:xVal>
            <c:numRef>
              <c:f>'Données dès 1940'!$G$78:$G$79</c:f>
              <c:numCache>
                <c:formatCode>General</c:formatCode>
                <c:ptCount val="2"/>
              </c:numCache>
            </c:numRef>
          </c:xVal>
          <c:yVal>
            <c:numRef>
              <c:f>'Données dès 1940'!$F$78:$F$79</c:f>
              <c:numCache>
                <c:formatCode>#\ ###\ ##0\ </c:formatCode>
                <c:ptCount val="2"/>
                <c:pt idx="0">
                  <c:v>4163003</c:v>
                </c:pt>
                <c:pt idx="1">
                  <c:v>4254725</c:v>
                </c:pt>
              </c:numCache>
            </c:numRef>
          </c:yVal>
          <c:smooth val="0"/>
          <c:extLst>
            <c:ext xmlns:c16="http://schemas.microsoft.com/office/drawing/2014/chart" uri="{C3380CC4-5D6E-409C-BE32-E72D297353CC}">
              <c16:uniqueId val="{00000002-7BA5-4370-AFE9-11A099205153}"/>
            </c:ext>
          </c:extLst>
        </c:ser>
        <c:dLbls>
          <c:showLegendKey val="0"/>
          <c:showVal val="0"/>
          <c:showCatName val="0"/>
          <c:showSerName val="0"/>
          <c:showPercent val="0"/>
          <c:showBubbleSize val="0"/>
        </c:dLbls>
        <c:axId val="3"/>
        <c:axId val="4"/>
      </c:scatterChart>
      <c:valAx>
        <c:axId val="788676568"/>
        <c:scaling>
          <c:orientation val="minMax"/>
          <c:max val="2025"/>
          <c:min val="1950"/>
        </c:scaling>
        <c:delete val="0"/>
        <c:axPos val="b"/>
        <c:majorGridlines>
          <c:spPr>
            <a:ln w="12700">
              <a:solidFill>
                <a:srgbClr val="969696"/>
              </a:solidFill>
              <a:prstDash val="solid"/>
            </a:ln>
          </c:spPr>
        </c:majorGridlines>
        <c:minorGridlines>
          <c:spPr>
            <a:ln w="3175">
              <a:solidFill>
                <a:srgbClr val="C0C0C0"/>
              </a:solidFill>
              <a:prstDash val="solid"/>
            </a:ln>
          </c:spPr>
        </c:minorGridlines>
        <c:numFmt formatCode="General" sourceLinked="1"/>
        <c:majorTickMark val="out"/>
        <c:minorTickMark val="none"/>
        <c:tickLblPos val="low"/>
        <c:spPr>
          <a:ln w="25400">
            <a:solidFill>
              <a:srgbClr val="000000"/>
            </a:solidFill>
            <a:prstDash val="solid"/>
          </a:ln>
        </c:spPr>
        <c:txPr>
          <a:bodyPr rot="0" vert="horz"/>
          <a:lstStyle/>
          <a:p>
            <a:pPr>
              <a:defRPr sz="1400" b="1" i="0" u="none" strike="noStrike" baseline="0">
                <a:solidFill>
                  <a:srgbClr val="000000"/>
                </a:solidFill>
                <a:latin typeface="Arial"/>
                <a:ea typeface="Arial"/>
                <a:cs typeface="Arial"/>
              </a:defRPr>
            </a:pPr>
            <a:endParaRPr lang="fr-FR"/>
          </a:p>
        </c:txPr>
        <c:crossAx val="1"/>
        <c:crosses val="autoZero"/>
        <c:crossBetween val="midCat"/>
        <c:minorUnit val="10"/>
      </c:valAx>
      <c:valAx>
        <c:axId val="1"/>
        <c:scaling>
          <c:orientation val="minMax"/>
          <c:max val="20000"/>
          <c:min val="0"/>
        </c:scaling>
        <c:delete val="0"/>
        <c:axPos val="l"/>
        <c:majorGridlines>
          <c:spPr>
            <a:ln w="3175">
              <a:solidFill>
                <a:srgbClr val="969696"/>
              </a:solidFill>
              <a:prstDash val="solid"/>
            </a:ln>
          </c:spPr>
        </c:majorGridlines>
        <c:title>
          <c:tx>
            <c:rich>
              <a:bodyPr/>
              <a:lstStyle/>
              <a:p>
                <a:pPr>
                  <a:defRPr sz="1200" b="0" i="0" u="none" strike="noStrike" baseline="0">
                    <a:solidFill>
                      <a:srgbClr val="000000"/>
                    </a:solidFill>
                    <a:latin typeface="Arial"/>
                    <a:ea typeface="Arial"/>
                    <a:cs typeface="Arial"/>
                  </a:defRPr>
                </a:pPr>
                <a:r>
                  <a:rPr lang="fr-CH" sz="1600" b="1" i="0" u="none" strike="noStrike" baseline="0">
                    <a:solidFill>
                      <a:srgbClr val="000000"/>
                    </a:solidFill>
                    <a:latin typeface="Arial"/>
                    <a:cs typeface="Arial"/>
                  </a:rPr>
                  <a:t>Marchandises transportées</a:t>
                </a:r>
                <a:r>
                  <a:rPr lang="fr-CH" sz="1400" b="1" i="0" u="none" strike="noStrike" baseline="0">
                    <a:solidFill>
                      <a:srgbClr val="000000"/>
                    </a:solidFill>
                    <a:latin typeface="Arial"/>
                    <a:cs typeface="Arial"/>
                  </a:rPr>
                  <a:t>  </a:t>
                </a:r>
                <a:r>
                  <a:rPr lang="fr-CH" sz="1400" b="0" i="0" u="none" strike="noStrike" baseline="0">
                    <a:solidFill>
                      <a:srgbClr val="000000"/>
                    </a:solidFill>
                    <a:latin typeface="Arial"/>
                    <a:cs typeface="Arial"/>
                  </a:rPr>
                  <a:t>(millions de tonnes-km)</a:t>
                </a:r>
              </a:p>
            </c:rich>
          </c:tx>
          <c:layout>
            <c:manualLayout>
              <c:xMode val="edge"/>
              <c:yMode val="edge"/>
              <c:x val="0"/>
              <c:y val="0.12809319627125818"/>
            </c:manualLayout>
          </c:layout>
          <c:overlay val="0"/>
          <c:spPr>
            <a:noFill/>
            <a:ln w="25400">
              <a:noFill/>
            </a:ln>
          </c:spPr>
        </c:title>
        <c:numFmt formatCode="#\ ##0" sourceLinked="0"/>
        <c:majorTickMark val="out"/>
        <c:minorTickMark val="none"/>
        <c:tickLblPos val="low"/>
        <c:spPr>
          <a:ln w="25400">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fr-FR"/>
          </a:p>
        </c:txPr>
        <c:crossAx val="788676568"/>
        <c:crosses val="autoZero"/>
        <c:crossBetween val="midCat"/>
        <c:majorUnit val="2500"/>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100"/>
          <c:min val="0"/>
        </c:scaling>
        <c:delete val="1"/>
        <c:axPos val="r"/>
        <c:numFmt formatCode="#\ ###\ ##0\ " sourceLinked="1"/>
        <c:majorTickMark val="out"/>
        <c:minorTickMark val="none"/>
        <c:tickLblPos val="nextTo"/>
        <c:crossAx val="3"/>
        <c:crosses val="max"/>
        <c:crossBetween val="midCat"/>
      </c:valAx>
      <c:spPr>
        <a:noFill/>
        <a:ln w="3175">
          <a:solidFill>
            <a:srgbClr val="00000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ln>
              <a:noFill/>
            </a:ln>
          </c:spPr>
          <c:dPt>
            <c:idx val="0"/>
            <c:bubble3D val="0"/>
            <c:spPr>
              <a:solidFill>
                <a:schemeClr val="accent3">
                  <a:lumMod val="40000"/>
                  <a:lumOff val="60000"/>
                </a:schemeClr>
              </a:solidFill>
              <a:ln w="25400">
                <a:noFill/>
              </a:ln>
              <a:effectLst/>
              <a:sp3d/>
            </c:spPr>
            <c:extLst>
              <c:ext xmlns:c16="http://schemas.microsoft.com/office/drawing/2014/chart" uri="{C3380CC4-5D6E-409C-BE32-E72D297353CC}">
                <c16:uniqueId val="{00000001-D145-4471-8292-CC339BA45317}"/>
              </c:ext>
            </c:extLst>
          </c:dPt>
          <c:dPt>
            <c:idx val="1"/>
            <c:bubble3D val="0"/>
            <c:spPr>
              <a:solidFill>
                <a:schemeClr val="bg1">
                  <a:lumMod val="75000"/>
                </a:schemeClr>
              </a:solidFill>
              <a:ln w="25400">
                <a:noFill/>
              </a:ln>
              <a:effectLst/>
              <a:sp3d/>
            </c:spPr>
            <c:extLst>
              <c:ext xmlns:c16="http://schemas.microsoft.com/office/drawing/2014/chart" uri="{C3380CC4-5D6E-409C-BE32-E72D297353CC}">
                <c16:uniqueId val="{00000003-D145-4471-8292-CC339BA45317}"/>
              </c:ext>
            </c:extLst>
          </c:dPt>
          <c:dPt>
            <c:idx val="2"/>
            <c:bubble3D val="0"/>
            <c:spPr>
              <a:solidFill>
                <a:srgbClr val="C00000"/>
              </a:solidFill>
              <a:ln w="25400">
                <a:noFill/>
              </a:ln>
              <a:effectLst/>
              <a:sp3d/>
            </c:spPr>
            <c:extLst>
              <c:ext xmlns:c16="http://schemas.microsoft.com/office/drawing/2014/chart" uri="{C3380CC4-5D6E-409C-BE32-E72D297353CC}">
                <c16:uniqueId val="{00000005-D145-4471-8292-CC339BA45317}"/>
              </c:ext>
            </c:extLst>
          </c:dPt>
          <c:dPt>
            <c:idx val="3"/>
            <c:bubble3D val="0"/>
            <c:spPr>
              <a:solidFill>
                <a:schemeClr val="accent3">
                  <a:lumMod val="75000"/>
                </a:schemeClr>
              </a:solidFill>
              <a:ln w="25400">
                <a:noFill/>
              </a:ln>
              <a:effectLst/>
              <a:sp3d/>
            </c:spPr>
            <c:extLst>
              <c:ext xmlns:c16="http://schemas.microsoft.com/office/drawing/2014/chart" uri="{C3380CC4-5D6E-409C-BE32-E72D297353CC}">
                <c16:uniqueId val="{00000007-D145-4471-8292-CC339BA45317}"/>
              </c:ext>
            </c:extLst>
          </c:dPt>
          <c:dPt>
            <c:idx val="4"/>
            <c:bubble3D val="0"/>
            <c:spPr>
              <a:solidFill>
                <a:srgbClr val="92D050"/>
              </a:solidFill>
              <a:ln w="25400">
                <a:noFill/>
              </a:ln>
              <a:effectLst/>
              <a:sp3d/>
            </c:spPr>
            <c:extLst>
              <c:ext xmlns:c16="http://schemas.microsoft.com/office/drawing/2014/chart" uri="{C3380CC4-5D6E-409C-BE32-E72D297353CC}">
                <c16:uniqueId val="{00000009-D145-4471-8292-CC339BA4531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Foglio1!$B$4:$B$8</c:f>
              <c:strCache>
                <c:ptCount val="5"/>
                <c:pt idx="0">
                  <c:v>Ménages</c:v>
                </c:pt>
                <c:pt idx="1">
                  <c:v>Industrie</c:v>
                </c:pt>
                <c:pt idx="2">
                  <c:v>Services</c:v>
                </c:pt>
                <c:pt idx="3">
                  <c:v>Transport</c:v>
                </c:pt>
                <c:pt idx="4">
                  <c:v>Autres</c:v>
                </c:pt>
              </c:strCache>
            </c:strRef>
          </c:cat>
          <c:val>
            <c:numRef>
              <c:f>Foglio1!$C$4:$C$8</c:f>
              <c:numCache>
                <c:formatCode>0%</c:formatCode>
                <c:ptCount val="5"/>
                <c:pt idx="0">
                  <c:v>0.28000000000000003</c:v>
                </c:pt>
                <c:pt idx="1">
                  <c:v>0.19</c:v>
                </c:pt>
                <c:pt idx="2">
                  <c:v>0.16</c:v>
                </c:pt>
                <c:pt idx="3">
                  <c:v>0.36</c:v>
                </c:pt>
                <c:pt idx="4">
                  <c:v>0.01</c:v>
                </c:pt>
              </c:numCache>
            </c:numRef>
          </c:val>
          <c:extLst>
            <c:ext xmlns:c16="http://schemas.microsoft.com/office/drawing/2014/chart" uri="{C3380CC4-5D6E-409C-BE32-E72D297353CC}">
              <c16:uniqueId val="{0000000A-D145-4471-8292-CC339BA45317}"/>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ln>
              <a:noFill/>
            </a:ln>
          </c:spPr>
          <c:dPt>
            <c:idx val="0"/>
            <c:bubble3D val="0"/>
            <c:spPr>
              <a:solidFill>
                <a:schemeClr val="accent1"/>
              </a:solidFill>
              <a:ln w="25400">
                <a:noFill/>
              </a:ln>
              <a:effectLst/>
              <a:sp3d/>
            </c:spPr>
            <c:extLst>
              <c:ext xmlns:c16="http://schemas.microsoft.com/office/drawing/2014/chart" uri="{C3380CC4-5D6E-409C-BE32-E72D297353CC}">
                <c16:uniqueId val="{00000001-E74D-4B28-918C-67AEF8EB80F5}"/>
              </c:ext>
            </c:extLst>
          </c:dPt>
          <c:dPt>
            <c:idx val="1"/>
            <c:bubble3D val="0"/>
            <c:spPr>
              <a:solidFill>
                <a:schemeClr val="accent5">
                  <a:lumMod val="60000"/>
                  <a:lumOff val="40000"/>
                </a:schemeClr>
              </a:solidFill>
              <a:ln w="25400">
                <a:noFill/>
              </a:ln>
              <a:effectLst/>
              <a:sp3d/>
            </c:spPr>
            <c:extLst>
              <c:ext xmlns:c16="http://schemas.microsoft.com/office/drawing/2014/chart" uri="{C3380CC4-5D6E-409C-BE32-E72D297353CC}">
                <c16:uniqueId val="{00000003-E74D-4B28-918C-67AEF8EB80F5}"/>
              </c:ext>
            </c:extLst>
          </c:dPt>
          <c:dPt>
            <c:idx val="2"/>
            <c:bubble3D val="0"/>
            <c:spPr>
              <a:solidFill>
                <a:schemeClr val="bg1">
                  <a:lumMod val="65000"/>
                </a:schemeClr>
              </a:solidFill>
              <a:ln w="25400">
                <a:noFill/>
              </a:ln>
              <a:effectLst/>
              <a:sp3d/>
            </c:spPr>
            <c:extLst>
              <c:ext xmlns:c16="http://schemas.microsoft.com/office/drawing/2014/chart" uri="{C3380CC4-5D6E-409C-BE32-E72D297353CC}">
                <c16:uniqueId val="{00000005-E74D-4B28-918C-67AEF8EB80F5}"/>
              </c:ext>
            </c:extLst>
          </c:dPt>
          <c:dPt>
            <c:idx val="3"/>
            <c:bubble3D val="0"/>
            <c:spPr>
              <a:solidFill>
                <a:srgbClr val="92D050"/>
              </a:solidFill>
              <a:ln w="25400">
                <a:noFill/>
              </a:ln>
              <a:effectLst/>
              <a:sp3d/>
            </c:spPr>
            <c:extLst>
              <c:ext xmlns:c16="http://schemas.microsoft.com/office/drawing/2014/chart" uri="{C3380CC4-5D6E-409C-BE32-E72D297353CC}">
                <c16:uniqueId val="{00000007-E74D-4B28-918C-67AEF8EB80F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FR!$ORI$11:$ORI$14</c:f>
              <c:strCache>
                <c:ptCount val="4"/>
                <c:pt idx="0">
                  <c:v>Transport</c:v>
                </c:pt>
                <c:pt idx="1">
                  <c:v>Bâtiment</c:v>
                </c:pt>
                <c:pt idx="2">
                  <c:v>Industrie</c:v>
                </c:pt>
                <c:pt idx="3">
                  <c:v>Autres</c:v>
                </c:pt>
              </c:strCache>
            </c:strRef>
          </c:cat>
          <c:val>
            <c:numRef>
              <c:f>FR!$ORJ$11:$ORJ$14</c:f>
              <c:numCache>
                <c:formatCode>0%</c:formatCode>
                <c:ptCount val="4"/>
                <c:pt idx="0">
                  <c:v>0.31</c:v>
                </c:pt>
                <c:pt idx="1">
                  <c:v>0.26</c:v>
                </c:pt>
                <c:pt idx="2">
                  <c:v>0.23</c:v>
                </c:pt>
                <c:pt idx="3">
                  <c:v>0.2</c:v>
                </c:pt>
              </c:numCache>
            </c:numRef>
          </c:val>
          <c:extLst>
            <c:ext xmlns:c16="http://schemas.microsoft.com/office/drawing/2014/chart" uri="{C3380CC4-5D6E-409C-BE32-E72D297353CC}">
              <c16:uniqueId val="{00000008-E74D-4B28-918C-67AEF8EB80F5}"/>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drawing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15.wmf"/></Relationships>
</file>

<file path=ppt/drawings/drawing1.xml><?xml version="1.0" encoding="utf-8"?>
<c:userShapes xmlns:c="http://schemas.openxmlformats.org/drawingml/2006/chart">
  <cdr:relSizeAnchor xmlns:cdr="http://schemas.openxmlformats.org/drawingml/2006/chartDrawing">
    <cdr:from>
      <cdr:x>0.72895</cdr:x>
      <cdr:y>0.07064</cdr:y>
    </cdr:from>
    <cdr:to>
      <cdr:x>0.8022</cdr:x>
      <cdr:y>0.17014</cdr:y>
    </cdr:to>
    <cdr:pic>
      <cdr:nvPicPr>
        <cdr:cNvPr id="60424" name="Picture 8" descr="Image1">
          <a:extLst xmlns:a="http://schemas.openxmlformats.org/drawingml/2006/main">
            <a:ext uri="{FF2B5EF4-FFF2-40B4-BE49-F238E27FC236}">
              <a16:creationId xmlns:a16="http://schemas.microsoft.com/office/drawing/2014/main" id="{7AAECE96-4EFD-36BB-4774-ADF8D8E58530}"/>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7186564" y="475566"/>
          <a:ext cx="722156" cy="669896"/>
        </a:xfrm>
        <a:prstGeom xmlns:a="http://schemas.openxmlformats.org/drawingml/2006/main" prst="rect">
          <a:avLst/>
        </a:prstGeom>
        <a:noFill xmlns:a="http://schemas.openxmlformats.org/drawingml/2006/main"/>
      </cdr:spPr>
    </cdr:pic>
  </cdr:relSizeAnchor>
  <cdr:relSizeAnchor xmlns:cdr="http://schemas.openxmlformats.org/drawingml/2006/chartDrawing">
    <cdr:from>
      <cdr:x>0.33333</cdr:x>
      <cdr:y>0.70345</cdr:y>
    </cdr:from>
    <cdr:to>
      <cdr:x>0.40658</cdr:x>
      <cdr:y>0.8162</cdr:y>
    </cdr:to>
    <cdr:pic>
      <cdr:nvPicPr>
        <cdr:cNvPr id="60425" name="Picture 9" descr="Image2">
          <a:extLst xmlns:a="http://schemas.openxmlformats.org/drawingml/2006/main">
            <a:ext uri="{FF2B5EF4-FFF2-40B4-BE49-F238E27FC236}">
              <a16:creationId xmlns:a16="http://schemas.microsoft.com/office/drawing/2014/main" id="{87AA18F2-3356-0540-B2FE-43E1279CBCA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a:stretch xmlns:a="http://schemas.openxmlformats.org/drawingml/2006/main">
          <a:fillRect/>
        </a:stretch>
      </cdr:blipFill>
      <cdr:spPr bwMode="auto">
        <a:xfrm xmlns:a="http://schemas.openxmlformats.org/drawingml/2006/main">
          <a:off x="3286250" y="4741138"/>
          <a:ext cx="722156" cy="754054"/>
        </a:xfrm>
        <a:prstGeom xmlns:a="http://schemas.openxmlformats.org/drawingml/2006/main" prst="rect">
          <a:avLst/>
        </a:prstGeom>
        <a:noFill xmlns:a="http://schemas.openxmlformats.org/drawingml/2006/main"/>
      </cdr:spPr>
    </cdr:pic>
  </cdr:relSizeAnchor>
  <cdr:relSizeAnchor xmlns:cdr="http://schemas.openxmlformats.org/drawingml/2006/chartDrawing">
    <cdr:from>
      <cdr:x>0.73657</cdr:x>
      <cdr:y>0.79538</cdr:y>
    </cdr:from>
    <cdr:to>
      <cdr:x>0.81007</cdr:x>
      <cdr:y>0.90288</cdr:y>
    </cdr:to>
    <cdr:pic>
      <cdr:nvPicPr>
        <cdr:cNvPr id="60426" name="Picture 10" descr="Image3">
          <a:extLst xmlns:a="http://schemas.openxmlformats.org/drawingml/2006/main">
            <a:ext uri="{FF2B5EF4-FFF2-40B4-BE49-F238E27FC236}">
              <a16:creationId xmlns:a16="http://schemas.microsoft.com/office/drawing/2014/main" id="{2916C5A1-1C82-6D68-39CE-D45F928B6D28}"/>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srcRect xmlns:a="http://schemas.openxmlformats.org/drawingml/2006/main"/>
        <a:stretch xmlns:a="http://schemas.openxmlformats.org/drawingml/2006/main">
          <a:fillRect/>
        </a:stretch>
      </cdr:blipFill>
      <cdr:spPr bwMode="auto">
        <a:xfrm xmlns:a="http://schemas.openxmlformats.org/drawingml/2006/main">
          <a:off x="7261726" y="5354999"/>
          <a:ext cx="724620" cy="723758"/>
        </a:xfrm>
        <a:prstGeom xmlns:a="http://schemas.openxmlformats.org/drawingml/2006/main" prst="rect">
          <a:avLst/>
        </a:prstGeom>
        <a:noFill xmlns:a="http://schemas.openxmlformats.org/drawingml/2006/main"/>
      </cdr:spPr>
    </cdr:pic>
  </cdr:relSizeAnchor>
  <cdr:relSizeAnchor xmlns:cdr="http://schemas.openxmlformats.org/drawingml/2006/chartDrawing">
    <cdr:from>
      <cdr:x>0.7868</cdr:x>
      <cdr:y>0.63605</cdr:y>
    </cdr:from>
    <cdr:to>
      <cdr:x>0.86055</cdr:x>
      <cdr:y>0.74805</cdr:y>
    </cdr:to>
    <cdr:pic>
      <cdr:nvPicPr>
        <cdr:cNvPr id="60427" name="Picture 11" descr="Image4">
          <a:extLst xmlns:a="http://schemas.openxmlformats.org/drawingml/2006/main">
            <a:ext uri="{FF2B5EF4-FFF2-40B4-BE49-F238E27FC236}">
              <a16:creationId xmlns:a16="http://schemas.microsoft.com/office/drawing/2014/main" id="{1C0FF6DF-EFB3-DA28-7168-55D91F8364B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a:srcRect xmlns:a="http://schemas.openxmlformats.org/drawingml/2006/main"/>
        <a:stretch xmlns:a="http://schemas.openxmlformats.org/drawingml/2006/main">
          <a:fillRect/>
        </a:stretch>
      </cdr:blipFill>
      <cdr:spPr bwMode="auto">
        <a:xfrm xmlns:a="http://schemas.openxmlformats.org/drawingml/2006/main">
          <a:off x="7506741" y="3204865"/>
          <a:ext cx="703639" cy="564337"/>
        </a:xfrm>
        <a:prstGeom xmlns:a="http://schemas.openxmlformats.org/drawingml/2006/main" prst="rect">
          <a:avLst/>
        </a:prstGeom>
        <a:noFill xmlns:a="http://schemas.openxmlformats.org/drawingml/2006/main"/>
      </cdr:spPr>
    </cdr:pic>
  </cdr:relSizeAnchor>
  <cdr:relSizeAnchor xmlns:cdr="http://schemas.openxmlformats.org/drawingml/2006/chartDrawing">
    <cdr:from>
      <cdr:x>0.87779</cdr:x>
      <cdr:y>0.06992</cdr:y>
    </cdr:from>
    <cdr:to>
      <cdr:x>0.95996</cdr:x>
      <cdr:y>0.10493</cdr:y>
    </cdr:to>
    <cdr:sp macro="" textlink="">
      <cdr:nvSpPr>
        <cdr:cNvPr id="6" name="Texte 2"/>
        <cdr:cNvSpPr txBox="1">
          <a:spLocks xmlns:a="http://schemas.openxmlformats.org/drawingml/2006/main" noChangeArrowheads="1"/>
        </cdr:cNvSpPr>
      </cdr:nvSpPr>
      <cdr:spPr bwMode="auto">
        <a:xfrm xmlns:a="http://schemas.openxmlformats.org/drawingml/2006/main">
          <a:off x="8653900" y="470767"/>
          <a:ext cx="810096" cy="235710"/>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CH" sz="1400" b="1" i="0" strike="noStrike">
              <a:solidFill>
                <a:srgbClr val="FF0000"/>
              </a:solidFill>
              <a:latin typeface="Arial"/>
              <a:cs typeface="Arial"/>
            </a:rPr>
            <a:t>97'957</a:t>
          </a:r>
        </a:p>
      </cdr:txBody>
    </cdr:sp>
  </cdr:relSizeAnchor>
  <cdr:relSizeAnchor xmlns:cdr="http://schemas.openxmlformats.org/drawingml/2006/chartDrawing">
    <cdr:from>
      <cdr:x>0.88477</cdr:x>
      <cdr:y>0.70133</cdr:y>
    </cdr:from>
    <cdr:to>
      <cdr:x>0.95336</cdr:x>
      <cdr:y>0.73634</cdr:y>
    </cdr:to>
    <cdr:sp macro="" textlink="">
      <cdr:nvSpPr>
        <cdr:cNvPr id="7" name="Texte 2"/>
        <cdr:cNvSpPr txBox="1">
          <a:spLocks xmlns:a="http://schemas.openxmlformats.org/drawingml/2006/main" noChangeArrowheads="1"/>
        </cdr:cNvSpPr>
      </cdr:nvSpPr>
      <cdr:spPr bwMode="auto">
        <a:xfrm xmlns:a="http://schemas.openxmlformats.org/drawingml/2006/main">
          <a:off x="8722729" y="4716080"/>
          <a:ext cx="676214" cy="235424"/>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CH" sz="1400" b="1" i="0" strike="noStrike">
              <a:solidFill>
                <a:srgbClr val="0000FF"/>
              </a:solidFill>
              <a:latin typeface="Arial"/>
              <a:cs typeface="Arial"/>
            </a:rPr>
            <a:t>14'308</a:t>
          </a:r>
        </a:p>
      </cdr:txBody>
    </cdr:sp>
  </cdr:relSizeAnchor>
  <cdr:relSizeAnchor xmlns:cdr="http://schemas.openxmlformats.org/drawingml/2006/chartDrawing">
    <cdr:from>
      <cdr:x>0.85544</cdr:x>
      <cdr:y>0.84685</cdr:y>
    </cdr:from>
    <cdr:to>
      <cdr:x>0.92403</cdr:x>
      <cdr:y>0.88235</cdr:y>
    </cdr:to>
    <cdr:sp macro="" textlink="">
      <cdr:nvSpPr>
        <cdr:cNvPr id="8" name="Texte 2"/>
        <cdr:cNvSpPr txBox="1">
          <a:spLocks xmlns:a="http://schemas.openxmlformats.org/drawingml/2006/main" noChangeArrowheads="1"/>
        </cdr:cNvSpPr>
      </cdr:nvSpPr>
      <cdr:spPr bwMode="auto">
        <a:xfrm xmlns:a="http://schemas.openxmlformats.org/drawingml/2006/main">
          <a:off x="8433556" y="5694646"/>
          <a:ext cx="676213" cy="238720"/>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CH" sz="1400" b="1" i="0" strike="noStrike">
              <a:solidFill>
                <a:srgbClr val="92D050"/>
              </a:solidFill>
              <a:latin typeface="Arial"/>
              <a:cs typeface="Arial"/>
            </a:rPr>
            <a:t>3'615</a:t>
          </a:r>
        </a:p>
      </cdr:txBody>
    </cdr:sp>
  </cdr:relSizeAnchor>
</c:userShapes>
</file>

<file path=ppt/drawings/drawing2.xml><?xml version="1.0" encoding="utf-8"?>
<c:userShapes xmlns:c="http://schemas.openxmlformats.org/drawingml/2006/chart">
  <cdr:relSizeAnchor xmlns:cdr="http://schemas.openxmlformats.org/drawingml/2006/chartDrawing">
    <cdr:from>
      <cdr:x>0.87084</cdr:x>
      <cdr:y>0.54139</cdr:y>
    </cdr:from>
    <cdr:to>
      <cdr:x>0.94409</cdr:x>
      <cdr:y>0.65314</cdr:y>
    </cdr:to>
    <cdr:pic>
      <cdr:nvPicPr>
        <cdr:cNvPr id="81923" name="Picture 3" descr="Image4">
          <a:extLst xmlns:a="http://schemas.openxmlformats.org/drawingml/2006/main">
            <a:ext uri="{FF2B5EF4-FFF2-40B4-BE49-F238E27FC236}">
              <a16:creationId xmlns:a16="http://schemas.microsoft.com/office/drawing/2014/main" id="{925D8EDC-334B-198F-5ADA-26B55385255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8592419" y="3644127"/>
          <a:ext cx="722126" cy="754227"/>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pic>
  </cdr:relSizeAnchor>
  <cdr:relSizeAnchor xmlns:cdr="http://schemas.openxmlformats.org/drawingml/2006/chartDrawing">
    <cdr:from>
      <cdr:x>0.67985</cdr:x>
      <cdr:y>0.04528</cdr:y>
    </cdr:from>
    <cdr:to>
      <cdr:x>0.75285</cdr:x>
      <cdr:y>0.15903</cdr:y>
    </cdr:to>
    <cdr:pic>
      <cdr:nvPicPr>
        <cdr:cNvPr id="81925" name="Picture 5" descr="Image5">
          <a:extLst xmlns:a="http://schemas.openxmlformats.org/drawingml/2006/main">
            <a:ext uri="{FF2B5EF4-FFF2-40B4-BE49-F238E27FC236}">
              <a16:creationId xmlns:a16="http://schemas.microsoft.com/office/drawing/2014/main" id="{326E085B-588F-F0A1-C223-B96264E517D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a:stretch xmlns:a="http://schemas.openxmlformats.org/drawingml/2006/main">
          <a:fillRect/>
        </a:stretch>
      </cdr:blipFill>
      <cdr:spPr bwMode="auto">
        <a:xfrm xmlns:a="http://schemas.openxmlformats.org/drawingml/2006/main">
          <a:off x="6702223" y="304892"/>
          <a:ext cx="719661" cy="766012"/>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pic>
  </cdr:relSizeAnchor>
  <cdr:relSizeAnchor xmlns:cdr="http://schemas.openxmlformats.org/drawingml/2006/chartDrawing">
    <cdr:from>
      <cdr:x>0.89981</cdr:x>
      <cdr:y>0.18293</cdr:y>
    </cdr:from>
    <cdr:to>
      <cdr:x>0.96815</cdr:x>
      <cdr:y>0.21793</cdr:y>
    </cdr:to>
    <cdr:sp macro="" textlink="">
      <cdr:nvSpPr>
        <cdr:cNvPr id="4" name="Texte 2"/>
        <cdr:cNvSpPr txBox="1">
          <a:spLocks xmlns:a="http://schemas.openxmlformats.org/drawingml/2006/main" noChangeArrowheads="1"/>
        </cdr:cNvSpPr>
      </cdr:nvSpPr>
      <cdr:spPr bwMode="auto">
        <a:xfrm xmlns:a="http://schemas.openxmlformats.org/drawingml/2006/main">
          <a:off x="8880475" y="1231900"/>
          <a:ext cx="673752" cy="235696"/>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CH" sz="1400" b="1" i="0" strike="noStrike">
              <a:solidFill>
                <a:srgbClr val="FF0000"/>
              </a:solidFill>
              <a:latin typeface="Arial"/>
              <a:cs typeface="Arial"/>
            </a:rPr>
            <a:t>17'448</a:t>
          </a:r>
        </a:p>
      </cdr:txBody>
    </cdr:sp>
  </cdr:relSizeAnchor>
  <cdr:relSizeAnchor xmlns:cdr="http://schemas.openxmlformats.org/drawingml/2006/chartDrawing">
    <cdr:from>
      <cdr:x>0.8998</cdr:x>
      <cdr:y>0.49556</cdr:y>
    </cdr:from>
    <cdr:to>
      <cdr:x>0.96815</cdr:x>
      <cdr:y>0.53081</cdr:y>
    </cdr:to>
    <cdr:sp macro="" textlink="">
      <cdr:nvSpPr>
        <cdr:cNvPr id="5" name="Texte 2"/>
        <cdr:cNvSpPr txBox="1">
          <a:spLocks xmlns:a="http://schemas.openxmlformats.org/drawingml/2006/main" noChangeArrowheads="1"/>
        </cdr:cNvSpPr>
      </cdr:nvSpPr>
      <cdr:spPr bwMode="auto">
        <a:xfrm xmlns:a="http://schemas.openxmlformats.org/drawingml/2006/main">
          <a:off x="8870589" y="3332463"/>
          <a:ext cx="673820" cy="237044"/>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CH" sz="1400" b="1" i="0" strike="noStrike">
              <a:solidFill>
                <a:srgbClr val="0000FF"/>
              </a:solidFill>
              <a:latin typeface="Arial"/>
              <a:cs typeface="Arial"/>
            </a:rPr>
            <a:t>10'398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3"/>
            <a:ext cx="2944958" cy="494185"/>
          </a:xfrm>
          <a:prstGeom prst="rect">
            <a:avLst/>
          </a:prstGeom>
        </p:spPr>
        <p:txBody>
          <a:bodyPr vert="horz" lIns="91384" tIns="45691" rIns="91384" bIns="45691" rtlCol="0"/>
          <a:lstStyle>
            <a:lvl1pPr algn="l">
              <a:defRPr sz="1200"/>
            </a:lvl1pPr>
          </a:lstStyle>
          <a:p>
            <a:endParaRPr lang="de-DE"/>
          </a:p>
        </p:txBody>
      </p:sp>
      <p:sp>
        <p:nvSpPr>
          <p:cNvPr id="3" name="Datumsplatzhalter 2"/>
          <p:cNvSpPr>
            <a:spLocks noGrp="1"/>
          </p:cNvSpPr>
          <p:nvPr>
            <p:ph type="dt" sz="quarter" idx="1"/>
          </p:nvPr>
        </p:nvSpPr>
        <p:spPr>
          <a:xfrm>
            <a:off x="3851105" y="3"/>
            <a:ext cx="2944958" cy="494185"/>
          </a:xfrm>
          <a:prstGeom prst="rect">
            <a:avLst/>
          </a:prstGeom>
        </p:spPr>
        <p:txBody>
          <a:bodyPr vert="horz" lIns="91384" tIns="45691" rIns="91384" bIns="45691" rtlCol="0"/>
          <a:lstStyle>
            <a:lvl1pPr algn="r">
              <a:defRPr sz="1200"/>
            </a:lvl1pPr>
          </a:lstStyle>
          <a:p>
            <a:fld id="{8450B8FC-714E-48A2-8E44-56D25F758704}" type="datetimeFigureOut">
              <a:rPr lang="de-DE" smtClean="0"/>
              <a:t>23.09.2025</a:t>
            </a:fld>
            <a:endParaRPr lang="de-DE"/>
          </a:p>
        </p:txBody>
      </p:sp>
      <p:sp>
        <p:nvSpPr>
          <p:cNvPr id="4" name="Fußzeilenplatzhalter 3"/>
          <p:cNvSpPr>
            <a:spLocks noGrp="1"/>
          </p:cNvSpPr>
          <p:nvPr>
            <p:ph type="ftr" sz="quarter" idx="2"/>
          </p:nvPr>
        </p:nvSpPr>
        <p:spPr>
          <a:xfrm>
            <a:off x="2" y="9378479"/>
            <a:ext cx="2944958" cy="494185"/>
          </a:xfrm>
          <a:prstGeom prst="rect">
            <a:avLst/>
          </a:prstGeom>
        </p:spPr>
        <p:txBody>
          <a:bodyPr vert="horz" lIns="91384" tIns="45691" rIns="91384" bIns="45691" rtlCol="0" anchor="b"/>
          <a:lstStyle>
            <a:lvl1pPr algn="l">
              <a:defRPr sz="1200"/>
            </a:lvl1pPr>
          </a:lstStyle>
          <a:p>
            <a:endParaRPr lang="de-DE"/>
          </a:p>
        </p:txBody>
      </p:sp>
      <p:sp>
        <p:nvSpPr>
          <p:cNvPr id="5" name="Foliennummernplatzhalter 4"/>
          <p:cNvSpPr>
            <a:spLocks noGrp="1"/>
          </p:cNvSpPr>
          <p:nvPr>
            <p:ph type="sldNum" sz="quarter" idx="3"/>
          </p:nvPr>
        </p:nvSpPr>
        <p:spPr>
          <a:xfrm>
            <a:off x="3851105" y="9378479"/>
            <a:ext cx="2944958" cy="494185"/>
          </a:xfrm>
          <a:prstGeom prst="rect">
            <a:avLst/>
          </a:prstGeom>
        </p:spPr>
        <p:txBody>
          <a:bodyPr vert="horz" lIns="91384" tIns="45691" rIns="91384" bIns="45691" rtlCol="0" anchor="b"/>
          <a:lstStyle>
            <a:lvl1pPr algn="r">
              <a:defRPr sz="1200"/>
            </a:lvl1pPr>
          </a:lstStyle>
          <a:p>
            <a:fld id="{37EA0638-1204-433B-84FC-523B5B170F5E}" type="slidenum">
              <a:rPr lang="de-DE" smtClean="0"/>
              <a:t>‹#›</a:t>
            </a:fld>
            <a:endParaRPr lang="de-DE"/>
          </a:p>
        </p:txBody>
      </p:sp>
    </p:spTree>
    <p:extLst>
      <p:ext uri="{BB962C8B-B14F-4D97-AF65-F5344CB8AC3E}">
        <p14:creationId xmlns:p14="http://schemas.microsoft.com/office/powerpoint/2010/main" val="196918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9" y="2"/>
            <a:ext cx="2945659" cy="493633"/>
          </a:xfrm>
          <a:prstGeom prst="rect">
            <a:avLst/>
          </a:prstGeom>
        </p:spPr>
        <p:txBody>
          <a:bodyPr vert="horz" lIns="91384" tIns="45691" rIns="91384" bIns="45691" rtlCol="0"/>
          <a:lstStyle>
            <a:lvl1pPr algn="l">
              <a:defRPr sz="1200"/>
            </a:lvl1pPr>
          </a:lstStyle>
          <a:p>
            <a:endParaRPr lang="de-DE"/>
          </a:p>
        </p:txBody>
      </p:sp>
      <p:sp>
        <p:nvSpPr>
          <p:cNvPr id="3" name="Datumsplatzhalter 2"/>
          <p:cNvSpPr>
            <a:spLocks noGrp="1"/>
          </p:cNvSpPr>
          <p:nvPr>
            <p:ph type="dt" idx="1"/>
          </p:nvPr>
        </p:nvSpPr>
        <p:spPr>
          <a:xfrm>
            <a:off x="3850450" y="2"/>
            <a:ext cx="2945659" cy="493633"/>
          </a:xfrm>
          <a:prstGeom prst="rect">
            <a:avLst/>
          </a:prstGeom>
        </p:spPr>
        <p:txBody>
          <a:bodyPr vert="horz" lIns="91384" tIns="45691" rIns="91384" bIns="45691" rtlCol="0"/>
          <a:lstStyle>
            <a:lvl1pPr algn="r">
              <a:defRPr sz="1200"/>
            </a:lvl1pPr>
          </a:lstStyle>
          <a:p>
            <a:fld id="{569C9874-DE1E-48CB-A603-4C70CD126593}" type="datetimeFigureOut">
              <a:rPr lang="de-DE" smtClean="0"/>
              <a:pPr/>
              <a:t>23.09.2025</a:t>
            </a:fld>
            <a:endParaRPr lang="de-DE"/>
          </a:p>
        </p:txBody>
      </p:sp>
      <p:sp>
        <p:nvSpPr>
          <p:cNvPr id="4" name="Folienbildplatzhalt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384" tIns="45691" rIns="91384" bIns="45691" rtlCol="0" anchor="ctr"/>
          <a:lstStyle/>
          <a:p>
            <a:endParaRPr lang="de-DE"/>
          </a:p>
        </p:txBody>
      </p:sp>
      <p:sp>
        <p:nvSpPr>
          <p:cNvPr id="5" name="Notizenplatzhalter 4"/>
          <p:cNvSpPr>
            <a:spLocks noGrp="1"/>
          </p:cNvSpPr>
          <p:nvPr>
            <p:ph type="body" sz="quarter" idx="3"/>
          </p:nvPr>
        </p:nvSpPr>
        <p:spPr>
          <a:xfrm>
            <a:off x="679768" y="4689521"/>
            <a:ext cx="5438140" cy="4442699"/>
          </a:xfrm>
          <a:prstGeom prst="rect">
            <a:avLst/>
          </a:prstGeom>
        </p:spPr>
        <p:txBody>
          <a:bodyPr vert="horz" lIns="91384" tIns="45691" rIns="91384" bIns="45691"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9" y="9377319"/>
            <a:ext cx="2945659" cy="493633"/>
          </a:xfrm>
          <a:prstGeom prst="rect">
            <a:avLst/>
          </a:prstGeom>
        </p:spPr>
        <p:txBody>
          <a:bodyPr vert="horz" lIns="91384" tIns="45691" rIns="91384" bIns="45691" rtlCol="0" anchor="b"/>
          <a:lstStyle>
            <a:lvl1pPr algn="l">
              <a:defRPr sz="1200"/>
            </a:lvl1pPr>
          </a:lstStyle>
          <a:p>
            <a:endParaRPr lang="de-DE"/>
          </a:p>
        </p:txBody>
      </p:sp>
      <p:sp>
        <p:nvSpPr>
          <p:cNvPr id="7" name="Foliennummernplatzhalter 6"/>
          <p:cNvSpPr>
            <a:spLocks noGrp="1"/>
          </p:cNvSpPr>
          <p:nvPr>
            <p:ph type="sldNum" sz="quarter" idx="5"/>
          </p:nvPr>
        </p:nvSpPr>
        <p:spPr>
          <a:xfrm>
            <a:off x="3850450" y="9377319"/>
            <a:ext cx="2945659" cy="493633"/>
          </a:xfrm>
          <a:prstGeom prst="rect">
            <a:avLst/>
          </a:prstGeom>
        </p:spPr>
        <p:txBody>
          <a:bodyPr vert="horz" lIns="91384" tIns="45691" rIns="91384" bIns="45691" rtlCol="0" anchor="b"/>
          <a:lstStyle>
            <a:lvl1pPr algn="r">
              <a:defRPr sz="1200"/>
            </a:lvl1pPr>
          </a:lstStyle>
          <a:p>
            <a:fld id="{C14CEB38-DA38-4F43-AFB8-94FE45CA5866}" type="slidenum">
              <a:rPr lang="de-DE" smtClean="0"/>
              <a:pPr/>
              <a:t>‹#›</a:t>
            </a:fld>
            <a:endParaRPr lang="de-DE"/>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D2D9C57-0A64-4CB2-9F05-9E09B279945E}" type="slidenum">
              <a:rPr lang="fr-FR" smtClean="0"/>
              <a:pPr/>
              <a:t>3</a:t>
            </a:fld>
            <a:endParaRPr lang="fr-FR"/>
          </a:p>
        </p:txBody>
      </p:sp>
      <p:sp>
        <p:nvSpPr>
          <p:cNvPr id="53251" name="Rectangle 2"/>
          <p:cNvSpPr>
            <a:spLocks noGrp="1" noRot="1" noChangeAspect="1" noChangeArrowheads="1" noTextEdit="1"/>
          </p:cNvSpPr>
          <p:nvPr>
            <p:ph type="sldImg"/>
          </p:nvPr>
        </p:nvSpPr>
        <p:spPr>
          <a:xfrm>
            <a:off x="160338" y="727075"/>
            <a:ext cx="6461125" cy="3635375"/>
          </a:xfrm>
          <a:ln/>
        </p:spPr>
      </p:sp>
      <p:sp>
        <p:nvSpPr>
          <p:cNvPr id="532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1288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32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con testo a destra">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10601182" y="3820150"/>
            <a:ext cx="914307" cy="360000"/>
          </a:xfrm>
          <a:prstGeom prst="rect">
            <a:avLst/>
          </a:prstGeom>
        </p:spPr>
        <p:txBody>
          <a:bodyPr/>
          <a:lstStyle/>
          <a:p>
            <a:fld id="{75A4F164-3A46-4CEE-A25C-CA523D5E42F3}" type="slidenum">
              <a:rPr lang="it-CH" noProof="0" smtClean="0"/>
              <a:t>‹#›</a:t>
            </a:fld>
            <a:endParaRPr lang="it-CH" noProof="0"/>
          </a:p>
        </p:txBody>
      </p:sp>
      <p:sp>
        <p:nvSpPr>
          <p:cNvPr id="8" name="Titel 1"/>
          <p:cNvSpPr>
            <a:spLocks noGrp="1"/>
          </p:cNvSpPr>
          <p:nvPr>
            <p:ph type="title" hasCustomPrompt="1"/>
          </p:nvPr>
        </p:nvSpPr>
        <p:spPr>
          <a:xfrm>
            <a:off x="516253" y="460800"/>
            <a:ext cx="9266400" cy="864000"/>
          </a:xfrm>
          <a:solidFill>
            <a:schemeClr val="tx2">
              <a:lumMod val="60000"/>
              <a:lumOff val="40000"/>
            </a:schemeClr>
          </a:solidFill>
          <a:ln w="38100" algn="ctr">
            <a:noFill/>
            <a:round/>
            <a:headEnd/>
            <a:tailEnd/>
          </a:ln>
          <a:effectLst/>
        </p:spPr>
        <p:txBody>
          <a:bodyPr anchor="ctr"/>
          <a:lstStyle>
            <a:lvl1pPr>
              <a:defRPr lang="it-CH" noProof="0">
                <a:solidFill>
                  <a:schemeClr val="lt1"/>
                </a:solidFill>
                <a:latin typeface="+mn-lt"/>
                <a:ea typeface="+mn-ea"/>
                <a:cs typeface="+mn-cs"/>
              </a:defRPr>
            </a:lvl1pPr>
          </a:lstStyle>
          <a:p>
            <a:pPr lvl="0" algn="ctr" fontAlgn="base">
              <a:spcAft>
                <a:spcPct val="0"/>
              </a:spcAft>
            </a:pPr>
            <a:r>
              <a:rPr lang="it-CH" noProof="0"/>
              <a:t>Titolo</a:t>
            </a:r>
            <a:br>
              <a:rPr lang="it-CH" noProof="0"/>
            </a:br>
            <a:r>
              <a:rPr lang="it-CH" noProof="0"/>
              <a:t>(= Messaggio o riassunto)</a:t>
            </a:r>
          </a:p>
        </p:txBody>
      </p:sp>
      <p:sp>
        <p:nvSpPr>
          <p:cNvPr id="9" name="Textplatzhalter 12"/>
          <p:cNvSpPr>
            <a:spLocks noGrp="1"/>
          </p:cNvSpPr>
          <p:nvPr>
            <p:ph type="body" sz="quarter" idx="13" hasCustomPrompt="1"/>
          </p:nvPr>
        </p:nvSpPr>
        <p:spPr>
          <a:xfrm>
            <a:off x="516251" y="144000"/>
            <a:ext cx="9266400" cy="291600"/>
          </a:xfrm>
        </p:spPr>
        <p:txBody>
          <a:bodyPr lIns="10800" anchor="t" anchorCtr="0"/>
          <a:lstStyle>
            <a:lvl1pPr marL="0" indent="0">
              <a:buNone/>
              <a:defRPr sz="1600" baseline="0">
                <a:solidFill>
                  <a:schemeClr val="bg1">
                    <a:lumMod val="50000"/>
                  </a:schemeClr>
                </a:solidFill>
                <a:latin typeface="+mn-lt"/>
              </a:defRPr>
            </a:lvl1pPr>
          </a:lstStyle>
          <a:p>
            <a:r>
              <a:rPr lang="it-CH" noProof="0"/>
              <a:t>Tema (per es. dal sommario, punti all'ordine del giorno)</a:t>
            </a:r>
            <a:endParaRPr lang="it-CH" noProof="0">
              <a:latin typeface="Calibri Light" panose="020F0302020204030204" pitchFamily="34" charset="0"/>
            </a:endParaRPr>
          </a:p>
        </p:txBody>
      </p:sp>
      <p:sp>
        <p:nvSpPr>
          <p:cNvPr id="3" name="Inhaltsplatzhalter 2"/>
          <p:cNvSpPr>
            <a:spLocks noGrp="1"/>
          </p:cNvSpPr>
          <p:nvPr>
            <p:ph idx="1" hasCustomPrompt="1"/>
          </p:nvPr>
        </p:nvSpPr>
        <p:spPr>
          <a:xfrm>
            <a:off x="8787600" y="1587600"/>
            <a:ext cx="2863627" cy="4536000"/>
          </a:xfrm>
          <a:noFill/>
        </p:spPr>
        <p:txBody>
          <a:bodyPr/>
          <a:lstStyle>
            <a:lvl1pPr>
              <a:defRPr sz="2000">
                <a:solidFill>
                  <a:schemeClr val="tx1"/>
                </a:solidFill>
              </a:defRPr>
            </a:lvl1pPr>
            <a:lvl2pPr>
              <a:defRPr sz="1800">
                <a:solidFill>
                  <a:schemeClr val="tx1"/>
                </a:solidFill>
              </a:defRPr>
            </a:lvl2pPr>
            <a:lvl3pPr>
              <a:defRPr sz="1600"/>
            </a:lvl3pPr>
            <a:lvl4pPr>
              <a:defRPr sz="1400"/>
            </a:lvl4pPr>
            <a:lvl5pPr>
              <a:defRPr sz="1400"/>
            </a:lvl5pPr>
          </a:lstStyle>
          <a:p>
            <a:pPr lvl="0"/>
            <a:r>
              <a:rPr lang="it-CH" noProof="0"/>
              <a:t>Modificare il testo dello schema</a:t>
            </a:r>
          </a:p>
          <a:p>
            <a:pPr lvl="1"/>
            <a:r>
              <a:rPr lang="it-CH" noProof="0"/>
              <a:t>Secondo livello</a:t>
            </a:r>
          </a:p>
        </p:txBody>
      </p:sp>
      <p:sp>
        <p:nvSpPr>
          <p:cNvPr id="7" name="Rectangle 6"/>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
        <p:nvSpPr>
          <p:cNvPr id="10" name="Espace réservé du contenu 2"/>
          <p:cNvSpPr>
            <a:spLocks noGrp="1"/>
          </p:cNvSpPr>
          <p:nvPr>
            <p:ph sz="quarter" idx="14" hasCustomPrompt="1"/>
          </p:nvPr>
        </p:nvSpPr>
        <p:spPr>
          <a:xfrm>
            <a:off x="514800" y="6350400"/>
            <a:ext cx="80137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it-CH" noProof="0"/>
              <a:t>Riferimento (informazione, nota a piè di pagina)</a:t>
            </a:r>
          </a:p>
        </p:txBody>
      </p:sp>
    </p:spTree>
    <p:extLst>
      <p:ext uri="{BB962C8B-B14F-4D97-AF65-F5344CB8AC3E}">
        <p14:creationId xmlns:p14="http://schemas.microsoft.com/office/powerpoint/2010/main" val="246346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con testo">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3" y="460800"/>
            <a:ext cx="9266400" cy="864000"/>
          </a:xfrm>
        </p:spPr>
        <p:txBody>
          <a:bodyPr>
            <a:normAutofit/>
          </a:bodyPr>
          <a:lstStyle>
            <a:lvl1pPr>
              <a:defRPr sz="2800" baseline="0"/>
            </a:lvl1pPr>
          </a:lstStyle>
          <a:p>
            <a:r>
              <a:rPr lang="it-CH" noProof="0"/>
              <a:t>Titolo</a:t>
            </a:r>
            <a:br>
              <a:rPr lang="it-CH" noProof="0"/>
            </a:br>
            <a:r>
              <a:rPr lang="it-CH" noProof="0"/>
              <a:t>(= Messaggio o riassunto)</a:t>
            </a:r>
          </a:p>
        </p:txBody>
      </p:sp>
      <p:sp>
        <p:nvSpPr>
          <p:cNvPr id="3" name="Inhaltsplatzhalter 2"/>
          <p:cNvSpPr>
            <a:spLocks noGrp="1"/>
          </p:cNvSpPr>
          <p:nvPr>
            <p:ph idx="1" hasCustomPrompt="1"/>
          </p:nvPr>
        </p:nvSpPr>
        <p:spPr>
          <a:xfrm>
            <a:off x="630000" y="1587600"/>
            <a:ext cx="11133348" cy="4536000"/>
          </a:xfrm>
          <a:noFill/>
        </p:spPr>
        <p:txBody>
          <a:bodyPr/>
          <a:lstStyle>
            <a:lvl1pPr marL="273050" indent="-273050">
              <a:spcBef>
                <a:spcPts val="1400"/>
              </a:spcBef>
              <a:spcAft>
                <a:spcPts val="800"/>
              </a:spcAft>
              <a:buFontTx/>
              <a:buBlip>
                <a:blip r:embed="rId2"/>
              </a:buBlip>
              <a:defRPr sz="2200" baseline="0"/>
            </a:lvl1pPr>
            <a:lvl2pPr>
              <a:defRPr/>
            </a:lvl2pPr>
            <a:lvl3pPr>
              <a:defRPr/>
            </a:lvl3pPr>
            <a:lvl4pPr>
              <a:defRPr/>
            </a:lvl4pPr>
            <a:lvl5pPr>
              <a:defRPr/>
            </a:lvl5pPr>
          </a:lstStyle>
          <a:p>
            <a:pPr lvl="0"/>
            <a:r>
              <a:rPr lang="it-CH" noProof="0"/>
              <a:t>Modificare i stili del testo dello schema</a:t>
            </a:r>
          </a:p>
          <a:p>
            <a:pPr lvl="1"/>
            <a:r>
              <a:rPr lang="it-CH" noProof="0"/>
              <a:t>Secondo livello</a:t>
            </a:r>
          </a:p>
          <a:p>
            <a:pPr lvl="2"/>
            <a:r>
              <a:rPr lang="it-CH" noProof="0"/>
              <a:t>Terzo livello</a:t>
            </a:r>
          </a:p>
          <a:p>
            <a:pPr lvl="3"/>
            <a:r>
              <a:rPr lang="it-CH" noProof="0"/>
              <a:t>Quarto livello</a:t>
            </a:r>
          </a:p>
          <a:p>
            <a:pPr lvl="4"/>
            <a:r>
              <a:rPr lang="it-CH" noProof="0"/>
              <a:t>Quinto livello</a:t>
            </a:r>
          </a:p>
        </p:txBody>
      </p:sp>
      <p:sp>
        <p:nvSpPr>
          <p:cNvPr id="13" name="Textplatzhalter 12"/>
          <p:cNvSpPr>
            <a:spLocks noGrp="1"/>
          </p:cNvSpPr>
          <p:nvPr>
            <p:ph type="body" sz="quarter" idx="13" hasCustomPrompt="1"/>
          </p:nvPr>
        </p:nvSpPr>
        <p:spPr>
          <a:xfrm>
            <a:off x="516253" y="144000"/>
            <a:ext cx="9266400" cy="291600"/>
          </a:xfrm>
        </p:spPr>
        <p:txBody>
          <a:bodyPr lIns="10800" anchor="t" anchorCtr="0"/>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stStyle>
          <a:p>
            <a:r>
              <a:rPr lang="it-CH" noProof="0"/>
              <a:t>Tema (per es. dal sommario, punti all'ordine del giorno)</a:t>
            </a:r>
            <a:endParaRPr lang="it-CH" noProof="0">
              <a:latin typeface="Calibri Light" panose="020F0302020204030204" pitchFamily="34" charset="0"/>
            </a:endParaRPr>
          </a:p>
        </p:txBody>
      </p:sp>
      <p:sp>
        <p:nvSpPr>
          <p:cNvPr id="11" name="Foliennummernplatzhalter 5"/>
          <p:cNvSpPr>
            <a:spLocks noGrp="1"/>
          </p:cNvSpPr>
          <p:nvPr>
            <p:ph type="sldNum" sz="quarter" idx="4"/>
          </p:nvPr>
        </p:nvSpPr>
        <p:spPr>
          <a:xfrm>
            <a:off x="10735294" y="6349990"/>
            <a:ext cx="914307" cy="360000"/>
          </a:xfrm>
          <a:prstGeom prst="rect">
            <a:avLst/>
          </a:prstGeom>
        </p:spPr>
        <p:txBody>
          <a:bodyPr vert="horz" lIns="0" tIns="0" rIns="0" bIns="0" rtlCol="0" anchor="b" anchorCtr="0"/>
          <a:lstStyle>
            <a:lvl1pPr algn="r">
              <a:defRPr sz="1200">
                <a:solidFill>
                  <a:srgbClr val="7F7F7F"/>
                </a:solidFill>
                <a:latin typeface="Arial" panose="020B0604020202020204" pitchFamily="34" charset="0"/>
                <a:cs typeface="Arial" panose="020B0604020202020204" pitchFamily="34" charset="0"/>
              </a:defRPr>
            </a:lvl1pPr>
          </a:lstStyle>
          <a:p>
            <a:fld id="{75A4F164-3A46-4CEE-A25C-CA523D5E42F3}" type="slidenum">
              <a:rPr lang="it-CH" noProof="0" smtClean="0"/>
              <a:pPr/>
              <a:t>‹#›</a:t>
            </a:fld>
            <a:endParaRPr lang="it-CH" noProof="0"/>
          </a:p>
        </p:txBody>
      </p:sp>
      <p:sp>
        <p:nvSpPr>
          <p:cNvPr id="7" name="Espace réservé du contenu 2"/>
          <p:cNvSpPr>
            <a:spLocks noGrp="1"/>
          </p:cNvSpPr>
          <p:nvPr>
            <p:ph sz="quarter" idx="14" hasCustomPrompt="1"/>
          </p:nvPr>
        </p:nvSpPr>
        <p:spPr>
          <a:xfrm>
            <a:off x="514800" y="6350400"/>
            <a:ext cx="80137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it-CH" noProof="0"/>
              <a:t>Riferimento (informazione, nota a piè di pagina)</a:t>
            </a:r>
          </a:p>
        </p:txBody>
      </p:sp>
      <p:sp>
        <p:nvSpPr>
          <p:cNvPr id="8" name="Rectangle 7"/>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Tree>
    <p:extLst>
      <p:ext uri="{BB962C8B-B14F-4D97-AF65-F5344CB8AC3E}">
        <p14:creationId xmlns:p14="http://schemas.microsoft.com/office/powerpoint/2010/main" val="18748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con foto a destra">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7694746" y="6349990"/>
            <a:ext cx="914307" cy="360000"/>
          </a:xfrm>
          <a:prstGeom prst="rect">
            <a:avLst/>
          </a:prstGeom>
        </p:spPr>
        <p:txBody>
          <a:bodyPr/>
          <a:lstStyle/>
          <a:p>
            <a:fld id="{75A4F164-3A46-4CEE-A25C-CA523D5E42F3}" type="slidenum">
              <a:rPr lang="it-CH" noProof="0" smtClean="0"/>
              <a:t>‹#›</a:t>
            </a:fld>
            <a:endParaRPr lang="it-CH" noProof="0"/>
          </a:p>
        </p:txBody>
      </p:sp>
      <p:sp>
        <p:nvSpPr>
          <p:cNvPr id="8" name="Titel 1"/>
          <p:cNvSpPr>
            <a:spLocks noGrp="1"/>
          </p:cNvSpPr>
          <p:nvPr>
            <p:ph type="title" hasCustomPrompt="1"/>
          </p:nvPr>
        </p:nvSpPr>
        <p:spPr>
          <a:xfrm>
            <a:off x="516253" y="460800"/>
            <a:ext cx="9266400" cy="864000"/>
          </a:xfrm>
        </p:spPr>
        <p:txBody>
          <a:bodyPr>
            <a:normAutofit/>
          </a:bodyPr>
          <a:lstStyle>
            <a:lvl1pPr>
              <a:defRPr sz="2800" baseline="0"/>
            </a:lvl1pPr>
          </a:lstStyle>
          <a:p>
            <a:r>
              <a:rPr lang="it-CH" noProof="0"/>
              <a:t>Titolo</a:t>
            </a:r>
            <a:br>
              <a:rPr lang="it-CH" noProof="0"/>
            </a:br>
            <a:r>
              <a:rPr lang="it-CH" noProof="0"/>
              <a:t>(= Messaggio o riassunto)</a:t>
            </a:r>
          </a:p>
        </p:txBody>
      </p:sp>
      <p:sp>
        <p:nvSpPr>
          <p:cNvPr id="9" name="Textplatzhalter 12"/>
          <p:cNvSpPr>
            <a:spLocks noGrp="1"/>
          </p:cNvSpPr>
          <p:nvPr>
            <p:ph type="body" sz="quarter" idx="13" hasCustomPrompt="1"/>
          </p:nvPr>
        </p:nvSpPr>
        <p:spPr>
          <a:xfrm>
            <a:off x="516251" y="144000"/>
            <a:ext cx="9266400" cy="291600"/>
          </a:xfrm>
        </p:spPr>
        <p:txBody>
          <a:bodyPr lIns="10800" anchor="t" anchorCtr="0"/>
          <a:lstStyle>
            <a:lvl1pPr marL="0" indent="0">
              <a:buNone/>
              <a:defRPr sz="1600" baseline="0">
                <a:solidFill>
                  <a:schemeClr val="bg1">
                    <a:lumMod val="50000"/>
                  </a:schemeClr>
                </a:solidFill>
                <a:latin typeface="Arial" panose="020B0604020202020204" pitchFamily="34" charset="0"/>
                <a:cs typeface="Arial" panose="020B0604020202020204" pitchFamily="34" charset="0"/>
              </a:defRPr>
            </a:lvl1pPr>
          </a:lstStyle>
          <a:p>
            <a:r>
              <a:rPr lang="it-CH" noProof="0"/>
              <a:t>Tema (per es. dal sommario, punti all'ordine del giorno)</a:t>
            </a:r>
            <a:endParaRPr lang="it-CH" noProof="0">
              <a:latin typeface="Calibri Light" panose="020F0302020204030204" pitchFamily="34" charset="0"/>
            </a:endParaRPr>
          </a:p>
        </p:txBody>
      </p:sp>
      <p:sp>
        <p:nvSpPr>
          <p:cNvPr id="7" name="Inhaltsplatzhalter 2"/>
          <p:cNvSpPr>
            <a:spLocks noGrp="1"/>
          </p:cNvSpPr>
          <p:nvPr>
            <p:ph idx="1" hasCustomPrompt="1"/>
          </p:nvPr>
        </p:nvSpPr>
        <p:spPr>
          <a:xfrm>
            <a:off x="516253" y="1587600"/>
            <a:ext cx="8092800" cy="4536000"/>
          </a:xfrm>
          <a:noFill/>
        </p:spPr>
        <p:txBody>
          <a:bodyPr/>
          <a:lstStyle>
            <a:lvl1pPr marL="273050" indent="-273050">
              <a:spcBef>
                <a:spcPts val="1400"/>
              </a:spcBef>
              <a:spcAft>
                <a:spcPts val="800"/>
              </a:spcAft>
              <a:buFontTx/>
              <a:buBlip>
                <a:blip r:embed="rId2"/>
              </a:buBlip>
              <a:defRPr sz="2200" baseline="0"/>
            </a:lvl1pPr>
            <a:lvl2pPr>
              <a:defRPr/>
            </a:lvl2pPr>
            <a:lvl3pPr>
              <a:defRPr/>
            </a:lvl3pPr>
            <a:lvl4pPr>
              <a:defRPr/>
            </a:lvl4pPr>
            <a:lvl5pPr>
              <a:defRPr/>
            </a:lvl5pPr>
          </a:lstStyle>
          <a:p>
            <a:pPr lvl="0"/>
            <a:r>
              <a:rPr lang="it-CH" noProof="0"/>
              <a:t>Modificare i stili del testo dello schema</a:t>
            </a:r>
          </a:p>
          <a:p>
            <a:pPr lvl="1"/>
            <a:r>
              <a:rPr lang="it-CH" noProof="0"/>
              <a:t>Secondo livello</a:t>
            </a:r>
          </a:p>
          <a:p>
            <a:pPr lvl="2"/>
            <a:r>
              <a:rPr lang="it-CH" noProof="0"/>
              <a:t>Terzo livello</a:t>
            </a:r>
          </a:p>
          <a:p>
            <a:pPr lvl="3"/>
            <a:r>
              <a:rPr lang="it-CH" noProof="0"/>
              <a:t>Quarto livello</a:t>
            </a:r>
          </a:p>
          <a:p>
            <a:pPr lvl="4"/>
            <a:r>
              <a:rPr lang="it-CH" noProof="0"/>
              <a:t>Quinto livello</a:t>
            </a:r>
          </a:p>
        </p:txBody>
      </p:sp>
      <p:sp>
        <p:nvSpPr>
          <p:cNvPr id="10" name="Rectangle 9"/>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
        <p:nvSpPr>
          <p:cNvPr id="11" name="Espace réservé du contenu 2"/>
          <p:cNvSpPr>
            <a:spLocks noGrp="1"/>
          </p:cNvSpPr>
          <p:nvPr>
            <p:ph sz="quarter" idx="14" hasCustomPrompt="1"/>
          </p:nvPr>
        </p:nvSpPr>
        <p:spPr>
          <a:xfrm>
            <a:off x="514800" y="6350400"/>
            <a:ext cx="6873552"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it-CH" noProof="0"/>
              <a:t>Riferimento (informazione, nota a piè di pagina)</a:t>
            </a:r>
          </a:p>
        </p:txBody>
      </p:sp>
    </p:spTree>
    <p:extLst>
      <p:ext uri="{BB962C8B-B14F-4D97-AF65-F5344CB8AC3E}">
        <p14:creationId xmlns:p14="http://schemas.microsoft.com/office/powerpoint/2010/main" val="267910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blu con foto">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10687192" y="6356750"/>
            <a:ext cx="914307" cy="360000"/>
          </a:xfrm>
          <a:prstGeom prst="rect">
            <a:avLst/>
          </a:prstGeom>
        </p:spPr>
        <p:txBody>
          <a:bodyPr/>
          <a:lstStyle>
            <a:lvl1pPr algn="r">
              <a:defRPr/>
            </a:lvl1pPr>
          </a:lstStyle>
          <a:p>
            <a:fld id="{75A4F164-3A46-4CEE-A25C-CA523D5E42F3}" type="slidenum">
              <a:rPr lang="it-CH" noProof="0" smtClean="0"/>
              <a:pPr/>
              <a:t>‹#›</a:t>
            </a:fld>
            <a:endParaRPr lang="it-CH" noProof="0"/>
          </a:p>
        </p:txBody>
      </p:sp>
      <p:sp>
        <p:nvSpPr>
          <p:cNvPr id="11" name="Rectangle 20"/>
          <p:cNvSpPr>
            <a:spLocks noChangeArrowheads="1"/>
          </p:cNvSpPr>
          <p:nvPr userDrawn="1"/>
        </p:nvSpPr>
        <p:spPr bwMode="auto">
          <a:xfrm>
            <a:off x="0" y="0"/>
            <a:ext cx="3953760" cy="6858000"/>
          </a:xfrm>
          <a:prstGeom prst="rect">
            <a:avLst/>
          </a:prstGeom>
          <a:solidFill>
            <a:srgbClr val="53A0C3"/>
          </a:solidFill>
          <a:ln>
            <a:noFill/>
          </a:ln>
        </p:spPr>
        <p:txBody>
          <a:bodyPr vert="horz" wrap="square" lIns="91431" tIns="45715" rIns="91431" bIns="45715" numCol="1" anchor="t" anchorCtr="0" compatLnSpc="1">
            <a:prstTxWarp prst="textNoShape">
              <a:avLst/>
            </a:prstTxWarp>
          </a:bodyPr>
          <a:lstStyle/>
          <a:p>
            <a:endParaRPr lang="it-CH" noProof="0"/>
          </a:p>
        </p:txBody>
      </p:sp>
      <p:sp>
        <p:nvSpPr>
          <p:cNvPr id="12" name="Inhaltsplatzhalter 3"/>
          <p:cNvSpPr txBox="1">
            <a:spLocks/>
          </p:cNvSpPr>
          <p:nvPr userDrawn="1"/>
        </p:nvSpPr>
        <p:spPr>
          <a:xfrm>
            <a:off x="539999" y="1483951"/>
            <a:ext cx="2998499" cy="4319248"/>
          </a:xfrm>
          <a:prstGeom prst="rect">
            <a:avLst/>
          </a:prstGeom>
        </p:spPr>
        <p:txBody>
          <a:bodyPr/>
          <a:lst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01608">
              <a:lnSpc>
                <a:spcPct val="95000"/>
              </a:lnSpc>
              <a:spcAft>
                <a:spcPts val="800"/>
              </a:spcAft>
            </a:pPr>
            <a:endParaRPr lang="it-CH" sz="2000" noProof="0">
              <a:solidFill>
                <a:schemeClr val="bg2"/>
              </a:solidFill>
            </a:endParaRPr>
          </a:p>
        </p:txBody>
      </p:sp>
      <p:sp>
        <p:nvSpPr>
          <p:cNvPr id="13" name="Titel 3"/>
          <p:cNvSpPr>
            <a:spLocks noGrp="1"/>
          </p:cNvSpPr>
          <p:nvPr>
            <p:ph type="title" hasCustomPrompt="1"/>
          </p:nvPr>
        </p:nvSpPr>
        <p:spPr>
          <a:xfrm>
            <a:off x="516252" y="410830"/>
            <a:ext cx="3141349" cy="1073122"/>
          </a:xfrm>
        </p:spPr>
        <p:txBody>
          <a:bodyPr>
            <a:normAutofit/>
          </a:bodyPr>
          <a:lstStyle>
            <a:lvl1pPr>
              <a:defRPr sz="3200">
                <a:solidFill>
                  <a:schemeClr val="bg1"/>
                </a:solidFill>
              </a:defRPr>
            </a:lvl1pPr>
          </a:lstStyle>
          <a:p>
            <a:r>
              <a:rPr lang="it-CH" noProof="0">
                <a:solidFill>
                  <a:schemeClr val="bg1"/>
                </a:solidFill>
              </a:rPr>
              <a:t>TITOLO</a:t>
            </a:r>
          </a:p>
        </p:txBody>
      </p:sp>
      <p:sp>
        <p:nvSpPr>
          <p:cNvPr id="14" name="Inhaltsplatzhalter 1"/>
          <p:cNvSpPr>
            <a:spLocks noGrp="1"/>
          </p:cNvSpPr>
          <p:nvPr>
            <p:ph idx="1" hasCustomPrompt="1"/>
          </p:nvPr>
        </p:nvSpPr>
        <p:spPr>
          <a:xfrm>
            <a:off x="516253" y="1817914"/>
            <a:ext cx="3141348" cy="3985286"/>
          </a:xfrm>
        </p:spPr>
        <p:txBody>
          <a:bodyPr/>
          <a:lstStyle>
            <a:lvl1pPr marL="0" marR="0" indent="0" algn="l" defTabSz="801608" rtl="0" eaLnBrk="1" fontAlgn="auto" latinLnBrk="0" hangingPunct="1">
              <a:lnSpc>
                <a:spcPct val="95000"/>
              </a:lnSpc>
              <a:spcBef>
                <a:spcPts val="1400"/>
              </a:spcBef>
              <a:spcAft>
                <a:spcPts val="800"/>
              </a:spcAft>
              <a:buClrTx/>
              <a:buSzTx/>
              <a:buFont typeface="Wingdings" panose="05000000000000000000" pitchFamily="2" charset="2"/>
              <a:buNone/>
              <a:tabLst/>
              <a:defRPr/>
            </a:lvl1pPr>
          </a:lstStyle>
          <a:p>
            <a:pPr marL="273050" marR="0" lvl="0" indent="-273050" algn="l" defTabSz="801608" rtl="0" eaLnBrk="1" fontAlgn="auto" latinLnBrk="0" hangingPunct="1">
              <a:lnSpc>
                <a:spcPct val="95000"/>
              </a:lnSpc>
              <a:spcBef>
                <a:spcPts val="1400"/>
              </a:spcBef>
              <a:spcAft>
                <a:spcPts val="800"/>
              </a:spcAft>
              <a:buClrTx/>
              <a:buSzTx/>
              <a:buFont typeface="Wingdings" panose="05000000000000000000" pitchFamily="2" charset="2"/>
              <a:buChar char="§"/>
              <a:tabLst/>
              <a:defRPr/>
            </a:pPr>
            <a:r>
              <a:rPr lang="it-CH" noProof="0"/>
              <a:t>Modificare i stili del testo dello schema</a:t>
            </a:r>
          </a:p>
        </p:txBody>
      </p:sp>
      <p:sp>
        <p:nvSpPr>
          <p:cNvPr id="16" name="Rectangle 15"/>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Tree>
    <p:extLst>
      <p:ext uri="{BB962C8B-B14F-4D97-AF65-F5344CB8AC3E}">
        <p14:creationId xmlns:p14="http://schemas.microsoft.com/office/powerpoint/2010/main" val="285974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itolo">
    <p:spTree>
      <p:nvGrpSpPr>
        <p:cNvPr id="1" name=""/>
        <p:cNvGrpSpPr/>
        <p:nvPr/>
      </p:nvGrpSpPr>
      <p:grpSpPr>
        <a:xfrm>
          <a:off x="0" y="0"/>
          <a:ext cx="0" cy="0"/>
          <a:chOff x="0" y="0"/>
          <a:chExt cx="0" cy="0"/>
        </a:xfrm>
      </p:grpSpPr>
      <p:sp>
        <p:nvSpPr>
          <p:cNvPr id="5" name="Espace réservé pour une image  16"/>
          <p:cNvSpPr>
            <a:spLocks noGrp="1"/>
          </p:cNvSpPr>
          <p:nvPr>
            <p:ph type="pic" sz="quarter" idx="14" hasCustomPrompt="1"/>
          </p:nvPr>
        </p:nvSpPr>
        <p:spPr>
          <a:xfrm>
            <a:off x="1" y="0"/>
            <a:ext cx="12190413" cy="6858000"/>
          </a:xfrm>
        </p:spPr>
        <p:txBody>
          <a:bodyPr/>
          <a:lstStyle>
            <a:lvl1pPr marL="0" indent="0" defTabSz="533400">
              <a:spcBef>
                <a:spcPts val="0"/>
              </a:spcBef>
              <a:spcAft>
                <a:spcPts val="0"/>
              </a:spcAft>
              <a:buFontTx/>
              <a:buNone/>
              <a:defRPr baseline="0">
                <a:sym typeface="Wingdings" panose="05000000000000000000" pitchFamily="2" charset="2"/>
              </a:defRPr>
            </a:lvl1pPr>
            <a:lvl2pPr>
              <a:defRPr baseline="0"/>
            </a:lvl2pPr>
          </a:lstStyle>
          <a:p>
            <a:r>
              <a:rPr lang="it-CH" noProof="0"/>
              <a:t>	</a:t>
            </a:r>
            <a:br>
              <a:rPr lang="it-CH" noProof="0"/>
            </a:br>
            <a:br>
              <a:rPr lang="it-CH" noProof="0"/>
            </a:br>
            <a:r>
              <a:rPr lang="it-CH" noProof="0"/>
              <a:t>	Scegliere un’altra immagine di sfondo</a:t>
            </a:r>
            <a:br>
              <a:rPr lang="it-CH" noProof="0"/>
            </a:br>
            <a:r>
              <a:rPr lang="it-CH" noProof="0"/>
              <a:t>			Cliccare sull’icona per aggiungere un’immagine</a:t>
            </a:r>
            <a:br>
              <a:rPr lang="it-CH" noProof="0"/>
            </a:br>
            <a:endParaRPr lang="it-CH" noProof="0"/>
          </a:p>
        </p:txBody>
      </p:sp>
    </p:spTree>
    <p:extLst>
      <p:ext uri="{BB962C8B-B14F-4D97-AF65-F5344CB8AC3E}">
        <p14:creationId xmlns:p14="http://schemas.microsoft.com/office/powerpoint/2010/main" val="181467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 avec texte">
    <p:spTree>
      <p:nvGrpSpPr>
        <p:cNvPr id="1" name=""/>
        <p:cNvGrpSpPr/>
        <p:nvPr/>
      </p:nvGrpSpPr>
      <p:grpSpPr>
        <a:xfrm>
          <a:off x="0" y="0"/>
          <a:ext cx="0" cy="0"/>
          <a:chOff x="0" y="0"/>
          <a:chExt cx="0" cy="0"/>
        </a:xfrm>
      </p:grpSpPr>
      <p:sp>
        <p:nvSpPr>
          <p:cNvPr id="2" name="Rectangle à coins arrondis 10">
            <a:extLst>
              <a:ext uri="{FF2B5EF4-FFF2-40B4-BE49-F238E27FC236}">
                <a16:creationId xmlns:a16="http://schemas.microsoft.com/office/drawing/2014/main" id="{A646B853-1604-50C6-F35E-C99231937950}"/>
              </a:ext>
            </a:extLst>
          </p:cNvPr>
          <p:cNvSpPr>
            <a:spLocks noChangeArrowheads="1"/>
          </p:cNvSpPr>
          <p:nvPr userDrawn="1"/>
        </p:nvSpPr>
        <p:spPr bwMode="auto">
          <a:xfrm>
            <a:off x="514801" y="180000"/>
            <a:ext cx="11134800" cy="900000"/>
          </a:xfrm>
          <a:prstGeom prst="rect">
            <a:avLst/>
          </a:prstGeom>
          <a:solidFill>
            <a:schemeClr val="bg2"/>
          </a:solidFill>
          <a:ln w="38100" algn="ctr">
            <a:noFill/>
            <a:round/>
            <a:headEnd/>
            <a:tailEnd/>
          </a:ln>
          <a:effectLst/>
        </p:spPr>
        <p:txBody>
          <a:bodyPr anchor="ctr"/>
          <a:lstStyle/>
          <a:p>
            <a:pPr algn="ctr">
              <a:defRPr/>
            </a:pPr>
            <a:endParaRPr lang="fr-CH">
              <a:solidFill>
                <a:schemeClr val="lt1"/>
              </a:solidFill>
              <a:latin typeface="+mn-lt"/>
            </a:endParaRPr>
          </a:p>
        </p:txBody>
      </p:sp>
      <p:sp>
        <p:nvSpPr>
          <p:cNvPr id="5" name="Foliennummernplatzhalter 4"/>
          <p:cNvSpPr>
            <a:spLocks noGrp="1"/>
          </p:cNvSpPr>
          <p:nvPr>
            <p:ph type="sldNum" sz="quarter" idx="12"/>
          </p:nvPr>
        </p:nvSpPr>
        <p:spPr>
          <a:xfrm>
            <a:off x="11436096" y="6498000"/>
            <a:ext cx="754317" cy="360000"/>
          </a:xfrm>
          <a:prstGeom prst="rect">
            <a:avLst/>
          </a:prstGeom>
          <a:solidFill>
            <a:schemeClr val="bg2"/>
          </a:solidFill>
        </p:spPr>
        <p:txBody>
          <a:bodyPr anchor="ctr" anchorCtr="1"/>
          <a:lstStyle>
            <a:lvl1pPr algn="ctr">
              <a:defRPr sz="1200" b="1">
                <a:solidFill>
                  <a:schemeClr val="bg1"/>
                </a:solidFill>
                <a:latin typeface="Arial Narrow" panose="020B0606020202030204" pitchFamily="34" charset="0"/>
              </a:defRPr>
            </a:lvl1pPr>
          </a:lstStyle>
          <a:p>
            <a:fld id="{75A4F164-3A46-4CEE-A25C-CA523D5E42F3}" type="slidenum">
              <a:rPr lang="fr-CH" smtClean="0"/>
              <a:pPr/>
              <a:t>‹#›</a:t>
            </a:fld>
            <a:endParaRPr lang="fr-CH"/>
          </a:p>
        </p:txBody>
      </p:sp>
      <p:sp>
        <p:nvSpPr>
          <p:cNvPr id="8" name="Titel 1"/>
          <p:cNvSpPr>
            <a:spLocks noGrp="1"/>
          </p:cNvSpPr>
          <p:nvPr>
            <p:ph type="title" hasCustomPrompt="1"/>
          </p:nvPr>
        </p:nvSpPr>
        <p:spPr>
          <a:xfrm>
            <a:off x="514801" y="180000"/>
            <a:ext cx="11134800" cy="900000"/>
          </a:xfrm>
        </p:spPr>
        <p:txBody>
          <a:bodyPr lIns="180000" rIns="180000" anchor="ctr" anchorCtr="0">
            <a:noAutofit/>
          </a:bodyPr>
          <a:lstStyle>
            <a:lvl1pPr>
              <a:defRPr sz="2800" b="1" baseline="0">
                <a:solidFill>
                  <a:schemeClr val="bg1"/>
                </a:solidFill>
                <a:latin typeface="Arial Narrow" panose="020B0606020202030204" pitchFamily="34" charset="0"/>
              </a:defRPr>
            </a:lvl1pPr>
          </a:lstStyle>
          <a:p>
            <a:r>
              <a:rPr lang="fr-CH" noProof="0"/>
              <a:t>Titre </a:t>
            </a:r>
          </a:p>
        </p:txBody>
      </p:sp>
      <p:sp>
        <p:nvSpPr>
          <p:cNvPr id="7" name="Inhaltsplatzhalter 2"/>
          <p:cNvSpPr>
            <a:spLocks noGrp="1"/>
          </p:cNvSpPr>
          <p:nvPr>
            <p:ph idx="1"/>
          </p:nvPr>
        </p:nvSpPr>
        <p:spPr>
          <a:xfrm>
            <a:off x="514801" y="1440000"/>
            <a:ext cx="11134801" cy="4536947"/>
          </a:xfrm>
          <a:noFill/>
        </p:spPr>
        <p:txBody>
          <a:bodyPr/>
          <a:lstStyle>
            <a:lvl1pPr marL="360363" indent="-360363">
              <a:spcBef>
                <a:spcPts val="1400"/>
              </a:spcBef>
              <a:spcAft>
                <a:spcPts val="800"/>
              </a:spcAft>
              <a:buFontTx/>
              <a:buBlip>
                <a:blip r:embed="rId2"/>
              </a:buBlip>
              <a:defRPr lang="fr-FR" sz="2800" b="1" noProof="0" dirty="0">
                <a:solidFill>
                  <a:schemeClr val="tx1"/>
                </a:solidFill>
                <a:latin typeface="Arial Narrow" panose="020B0606020202030204" pitchFamily="34" charset="0"/>
                <a:ea typeface="+mn-ea"/>
                <a:cs typeface="Arial" pitchFamily="34" charset="0"/>
              </a:defRPr>
            </a:lvl1pPr>
            <a:lvl2pPr marL="719138" indent="-358775" algn="l" rtl="0" eaLnBrk="1" fontAlgn="base" hangingPunct="1">
              <a:buSzPct val="90000"/>
              <a:buFont typeface="Wingdings" panose="05000000000000000000" pitchFamily="2" charset="2"/>
              <a:buChar char="§"/>
              <a:defRPr lang="fr-FR" sz="2600" b="1" noProof="0" dirty="0">
                <a:solidFill>
                  <a:schemeClr val="bg1">
                    <a:lumMod val="50000"/>
                  </a:schemeClr>
                </a:solidFill>
                <a:latin typeface="Arial Narrow" panose="020B0606020202030204" pitchFamily="34" charset="0"/>
                <a:cs typeface="Arial" pitchFamily="34" charset="0"/>
              </a:defRPr>
            </a:lvl2pPr>
            <a:lvl3pPr marL="1177925" indent="-457200" algn="l" rtl="0" eaLnBrk="1" fontAlgn="base" hangingPunct="1">
              <a:buSzPct val="90000"/>
              <a:buFont typeface="Wingdings" panose="05000000000000000000" pitchFamily="2" charset="2"/>
              <a:buChar char="§"/>
              <a:defRPr lang="fr-CH" sz="2400" b="1" noProof="0" dirty="0">
                <a:solidFill>
                  <a:srgbClr val="B2B2B2"/>
                </a:solidFill>
                <a:latin typeface="Arial Narrow" panose="020B0606020202030204" pitchFamily="34" charset="0"/>
                <a:cs typeface="Arial" pitchFamily="34" charset="0"/>
              </a:defRPr>
            </a:lvl3pPr>
            <a:lvl4pPr marL="1177925" indent="-457200" algn="l" rtl="0" eaLnBrk="1" fontAlgn="base" hangingPunct="1">
              <a:buSzPct val="90000"/>
              <a:buFont typeface="Wingdings" panose="05000000000000000000" pitchFamily="2" charset="2"/>
              <a:buChar char="§"/>
              <a:defRPr lang="fr-FR" sz="2600" b="1" noProof="0" dirty="0">
                <a:solidFill>
                  <a:schemeClr val="bg1">
                    <a:lumMod val="50000"/>
                  </a:schemeClr>
                </a:solidFill>
                <a:latin typeface="Arial Narrow" panose="020B0606020202030204" pitchFamily="34" charset="0"/>
                <a:cs typeface="Arial" pitchFamily="34" charset="0"/>
              </a:defRPr>
            </a:lvl4pPr>
            <a:lvl5pPr marL="1177925" indent="-457200" algn="l" rtl="0" eaLnBrk="1" fontAlgn="base" hangingPunct="1">
              <a:buSzPct val="90000"/>
              <a:buFont typeface="Wingdings" panose="05000000000000000000" pitchFamily="2" charset="2"/>
              <a:buChar char="§"/>
              <a:defRPr lang="fr-CH" sz="2600" b="1" noProof="0" dirty="0">
                <a:solidFill>
                  <a:schemeClr val="bg1">
                    <a:lumMod val="50000"/>
                  </a:schemeClr>
                </a:solidFill>
                <a:latin typeface="Arial Narrow" panose="020B0606020202030204" pitchFamily="34" charset="0"/>
                <a:cs typeface="Arial" pitchFamily="34" charset="0"/>
              </a:defRPr>
            </a:lvl5pPr>
          </a:lstStyle>
          <a:p>
            <a:pPr lvl="0"/>
            <a:r>
              <a:rPr lang="fr-FR" noProof="0"/>
              <a:t>Modifiez les styles du texte du masque</a:t>
            </a:r>
          </a:p>
          <a:p>
            <a:pPr lvl="1"/>
            <a:r>
              <a:rPr lang="fr-FR" noProof="0"/>
              <a:t>Deuxième niveau</a:t>
            </a:r>
          </a:p>
          <a:p>
            <a:pPr marL="1079500" lvl="2" indent="-358775" algn="l" rtl="0" eaLnBrk="1" fontAlgn="base" hangingPunct="1">
              <a:spcBef>
                <a:spcPts val="300"/>
              </a:spcBef>
              <a:spcAft>
                <a:spcPts val="300"/>
              </a:spcAft>
              <a:buClr>
                <a:srgbClr val="B2B2B2"/>
              </a:buClr>
              <a:buSzPct val="90000"/>
              <a:buFont typeface="Wingdings" pitchFamily="2" charset="2"/>
              <a:buChar char="q"/>
            </a:pPr>
            <a:r>
              <a:rPr lang="fr-FR" noProof="0"/>
              <a:t>Troisième niveau</a:t>
            </a:r>
          </a:p>
          <a:p>
            <a:pPr marL="1079500" lvl="2" indent="-358775" algn="l" rtl="0" eaLnBrk="1" fontAlgn="base" hangingPunct="1">
              <a:spcBef>
                <a:spcPts val="300"/>
              </a:spcBef>
              <a:spcAft>
                <a:spcPts val="300"/>
              </a:spcAft>
              <a:buClr>
                <a:srgbClr val="B2B2B2"/>
              </a:buClr>
              <a:buSzPct val="90000"/>
              <a:buFont typeface="Wingdings" pitchFamily="2" charset="2"/>
              <a:buChar char="q"/>
            </a:pPr>
            <a:r>
              <a:rPr lang="fr-FR" noProof="0"/>
              <a:t>Quatrième niveau</a:t>
            </a:r>
          </a:p>
          <a:p>
            <a:pPr marL="1079500" lvl="2" indent="-358775" algn="l" rtl="0" eaLnBrk="1" fontAlgn="base" hangingPunct="1">
              <a:spcBef>
                <a:spcPts val="300"/>
              </a:spcBef>
              <a:spcAft>
                <a:spcPts val="300"/>
              </a:spcAft>
              <a:buClr>
                <a:srgbClr val="B2B2B2"/>
              </a:buClr>
              <a:buSzPct val="90000"/>
              <a:buFont typeface="Wingdings" pitchFamily="2" charset="2"/>
              <a:buChar char="q"/>
            </a:pPr>
            <a:r>
              <a:rPr lang="fr-FR" noProof="0"/>
              <a:t>Cinquième niveau</a:t>
            </a:r>
            <a:endParaRPr lang="fr-CH" noProof="0"/>
          </a:p>
        </p:txBody>
      </p:sp>
      <p:sp>
        <p:nvSpPr>
          <p:cNvPr id="4" name="Text Box 21">
            <a:extLst>
              <a:ext uri="{FF2B5EF4-FFF2-40B4-BE49-F238E27FC236}">
                <a16:creationId xmlns:a16="http://schemas.microsoft.com/office/drawing/2014/main" id="{DA731B1C-681F-E732-5DC1-AEF3DBF833F2}"/>
              </a:ext>
            </a:extLst>
          </p:cNvPr>
          <p:cNvSpPr txBox="1">
            <a:spLocks noChangeArrowheads="1"/>
          </p:cNvSpPr>
          <p:nvPr userDrawn="1"/>
        </p:nvSpPr>
        <p:spPr bwMode="auto">
          <a:xfrm>
            <a:off x="514800" y="6482255"/>
            <a:ext cx="7470960" cy="357120"/>
          </a:xfrm>
          <a:prstGeom prst="rect">
            <a:avLst/>
          </a:prstGeom>
          <a:noFill/>
          <a:ln w="12700">
            <a:noFill/>
            <a:miter lim="800000"/>
            <a:headEnd/>
            <a:tailEnd/>
          </a:ln>
          <a:effectLst/>
        </p:spPr>
        <p:txBody>
          <a:bodyPr lIns="0" tIns="0" rIns="0" bIns="0" anchor="ctr"/>
          <a:lstStyle/>
          <a:p>
            <a:pPr algn="l" eaLnBrk="0" hangingPunct="0">
              <a:spcAft>
                <a:spcPts val="600"/>
              </a:spcAft>
              <a:defRPr/>
            </a:pPr>
            <a:r>
              <a:rPr lang="fr-FR" sz="1600" b="0">
                <a:solidFill>
                  <a:schemeClr val="accent1">
                    <a:lumMod val="75000"/>
                  </a:schemeClr>
                </a:solidFill>
                <a:latin typeface="Arial Narrow" panose="020B0606020202030204" pitchFamily="34" charset="0"/>
              </a:rPr>
              <a:t>Etude d’impacts sur l’environnement   </a:t>
            </a:r>
            <a:r>
              <a:rPr lang="fr-FR" sz="1600" b="1">
                <a:solidFill>
                  <a:schemeClr val="accent1">
                    <a:lumMod val="75000"/>
                  </a:schemeClr>
                </a:solidFill>
                <a:latin typeface="Arial Narrow" panose="020B0606020202030204" pitchFamily="34" charset="0"/>
              </a:rPr>
              <a:t>Trafic et mobilité                        </a:t>
            </a:r>
            <a:r>
              <a:rPr lang="fr-CH" sz="1400" b="0">
                <a:solidFill>
                  <a:schemeClr val="bg1">
                    <a:lumMod val="50000"/>
                  </a:schemeClr>
                </a:solidFill>
                <a:latin typeface="Arial Narrow" panose="020B0606020202030204" pitchFamily="34" charset="0"/>
              </a:rPr>
              <a:t>31 octobre 2025 – </a:t>
            </a:r>
            <a:r>
              <a:rPr lang="fr-CH" sz="1400" b="1">
                <a:solidFill>
                  <a:schemeClr val="bg1">
                    <a:lumMod val="50000"/>
                  </a:schemeClr>
                </a:solidFill>
                <a:latin typeface="Arial Narrow" panose="020B0606020202030204" pitchFamily="34" charset="0"/>
              </a:rPr>
              <a:t> Luca Fontana</a:t>
            </a:r>
            <a:endParaRPr lang="fr-FR" sz="1400">
              <a:solidFill>
                <a:schemeClr val="accent1">
                  <a:lumMod val="75000"/>
                </a:schemeClr>
              </a:solidFill>
              <a:latin typeface="Arial Narrow" panose="020B0606020202030204" pitchFamily="34" charset="0"/>
            </a:endParaRPr>
          </a:p>
        </p:txBody>
      </p:sp>
      <p:pic>
        <p:nvPicPr>
          <p:cNvPr id="12" name="Immagine 6" descr="Immagine che contiene testo, Carattere, logo, Elementi grafici&#10;&#10;Descrizione generata automaticamente">
            <a:extLst>
              <a:ext uri="{FF2B5EF4-FFF2-40B4-BE49-F238E27FC236}">
                <a16:creationId xmlns:a16="http://schemas.microsoft.com/office/drawing/2014/main" id="{F7715A1F-C552-156C-682F-D7A1BC9A2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272272" y="6427074"/>
            <a:ext cx="1768807" cy="433133"/>
          </a:xfrm>
          <a:prstGeom prst="rect">
            <a:avLst/>
          </a:prstGeom>
        </p:spPr>
      </p:pic>
      <p:pic>
        <p:nvPicPr>
          <p:cNvPr id="13" name="Image 12">
            <a:extLst>
              <a:ext uri="{FF2B5EF4-FFF2-40B4-BE49-F238E27FC236}">
                <a16:creationId xmlns:a16="http://schemas.microsoft.com/office/drawing/2014/main" id="{3A511905-5FA4-4053-42B9-E61060B2F1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41079" y="6482255"/>
            <a:ext cx="1235027" cy="360000"/>
          </a:xfrm>
          <a:prstGeom prst="rect">
            <a:avLst/>
          </a:prstGeom>
        </p:spPr>
      </p:pic>
    </p:spTree>
    <p:extLst>
      <p:ext uri="{BB962C8B-B14F-4D97-AF65-F5344CB8AC3E}">
        <p14:creationId xmlns:p14="http://schemas.microsoft.com/office/powerpoint/2010/main" val="234456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Diapositive_de_base">
    <p:spTree>
      <p:nvGrpSpPr>
        <p:cNvPr id="1" name=""/>
        <p:cNvGrpSpPr/>
        <p:nvPr/>
      </p:nvGrpSpPr>
      <p:grpSpPr>
        <a:xfrm>
          <a:off x="0" y="0"/>
          <a:ext cx="0" cy="0"/>
          <a:chOff x="0" y="0"/>
          <a:chExt cx="0" cy="0"/>
        </a:xfrm>
      </p:grpSpPr>
      <p:sp>
        <p:nvSpPr>
          <p:cNvPr id="2" name="Titre 1"/>
          <p:cNvSpPr>
            <a:spLocks noGrp="1"/>
          </p:cNvSpPr>
          <p:nvPr>
            <p:ph type="title"/>
          </p:nvPr>
        </p:nvSpPr>
        <p:spPr>
          <a:xfrm>
            <a:off x="435346" y="71620"/>
            <a:ext cx="11318967" cy="902410"/>
          </a:xfrm>
        </p:spPr>
        <p:txBody>
          <a:bodyPr/>
          <a:lstStyle/>
          <a:p>
            <a:r>
              <a:rPr lang="fr-FR"/>
              <a:t>Modifiez le style du titre</a:t>
            </a:r>
            <a:endParaRPr lang="fr-CH"/>
          </a:p>
        </p:txBody>
      </p:sp>
      <p:sp>
        <p:nvSpPr>
          <p:cNvPr id="3" name="Espace réservé du contenu 2"/>
          <p:cNvSpPr>
            <a:spLocks noGrp="1"/>
          </p:cNvSpPr>
          <p:nvPr>
            <p:ph idx="1" hasCustomPrompt="1"/>
          </p:nvPr>
        </p:nvSpPr>
        <p:spPr>
          <a:xfrm>
            <a:off x="326510" y="1082259"/>
            <a:ext cx="11536640" cy="5051587"/>
          </a:xfrm>
        </p:spPr>
        <p:txBody>
          <a:bodyPr/>
          <a:lstStyle>
            <a:lvl1pPr marL="360936" indent="-360936">
              <a:spcBef>
                <a:spcPts val="902"/>
              </a:spcBef>
              <a:spcAft>
                <a:spcPts val="902"/>
              </a:spcAft>
              <a:defRPr>
                <a:solidFill>
                  <a:schemeClr val="tx1"/>
                </a:solidFill>
                <a:latin typeface="Arial Narrow" panose="020B0606020202030204" pitchFamily="34" charset="0"/>
                <a:cs typeface="Arial" pitchFamily="34" charset="0"/>
              </a:defRPr>
            </a:lvl1pPr>
            <a:lvl2pPr marL="722599" indent="-361300">
              <a:spcBef>
                <a:spcPts val="602"/>
              </a:spcBef>
              <a:spcAft>
                <a:spcPts val="602"/>
              </a:spcAft>
              <a:defRPr b="1">
                <a:solidFill>
                  <a:schemeClr val="bg1">
                    <a:lumMod val="50000"/>
                  </a:schemeClr>
                </a:solidFill>
                <a:latin typeface="Arial Narrow" panose="020B0606020202030204" pitchFamily="34" charset="0"/>
                <a:cs typeface="Arial" pitchFamily="34" charset="0"/>
              </a:defRPr>
            </a:lvl2pPr>
            <a:lvl3pPr indent="-360936">
              <a:spcBef>
                <a:spcPts val="301"/>
              </a:spcBef>
              <a:spcAft>
                <a:spcPts val="301"/>
              </a:spcAft>
              <a:defRPr b="1">
                <a:solidFill>
                  <a:srgbClr val="B2B2B2"/>
                </a:solidFill>
                <a:latin typeface="Arial Narrow" panose="020B0606020202030204" pitchFamily="34" charset="0"/>
                <a:cs typeface="Arial" pitchFamily="34" charset="0"/>
              </a:defRPr>
            </a:lvl3pPr>
            <a:lvl4pPr>
              <a:spcBef>
                <a:spcPts val="301"/>
              </a:spcBef>
              <a:spcAft>
                <a:spcPts val="201"/>
              </a:spcAft>
              <a:defRPr/>
            </a:lvl4pPr>
            <a:lvl5pPr>
              <a:spcBef>
                <a:spcPts val="201"/>
              </a:spcBef>
              <a:spcAft>
                <a:spcPts val="201"/>
              </a:spcAft>
              <a:defRPr/>
            </a:lvl5p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100132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5837620"/>
            <a:ext cx="448517" cy="813709"/>
          </a:xfrm>
          <a:prstGeom prst="rect">
            <a:avLst/>
          </a:prstGeom>
        </p:spPr>
      </p:pic>
      <p:sp>
        <p:nvSpPr>
          <p:cNvPr id="2" name="Titelplatzhalter 1"/>
          <p:cNvSpPr>
            <a:spLocks noGrp="1"/>
          </p:cNvSpPr>
          <p:nvPr>
            <p:ph type="title"/>
          </p:nvPr>
        </p:nvSpPr>
        <p:spPr>
          <a:xfrm>
            <a:off x="516253" y="144000"/>
            <a:ext cx="8246748" cy="1073122"/>
          </a:xfrm>
          <a:prstGeom prst="rect">
            <a:avLst/>
          </a:prstGeom>
        </p:spPr>
        <p:txBody>
          <a:bodyPr vert="horz" lIns="0" tIns="0" rIns="0" bIns="0" rtlCol="0" anchor="t" anchorCtr="0">
            <a:normAutofit/>
          </a:bodyPr>
          <a:lstStyle/>
          <a:p>
            <a:r>
              <a:rPr lang="it-CH" noProof="0"/>
              <a:t>Cliccare per modificare il titolo dello schema</a:t>
            </a:r>
          </a:p>
        </p:txBody>
      </p:sp>
      <p:sp>
        <p:nvSpPr>
          <p:cNvPr id="3" name="Textplatzhalter 2"/>
          <p:cNvSpPr>
            <a:spLocks noGrp="1"/>
          </p:cNvSpPr>
          <p:nvPr>
            <p:ph type="body" idx="1"/>
          </p:nvPr>
        </p:nvSpPr>
        <p:spPr>
          <a:xfrm>
            <a:off x="516252" y="1483952"/>
            <a:ext cx="11133349" cy="4247998"/>
          </a:xfrm>
          <a:prstGeom prst="rect">
            <a:avLst/>
          </a:prstGeom>
        </p:spPr>
        <p:txBody>
          <a:bodyPr vert="horz" lIns="10800" tIns="0" rIns="0" bIns="0" rtlCol="0">
            <a:noAutofit/>
          </a:bodyPr>
          <a:lstStyle/>
          <a:p>
            <a:pPr lvl="0"/>
            <a:r>
              <a:rPr lang="it-CH" noProof="0"/>
              <a:t>Modificare il testo dello schema</a:t>
            </a:r>
          </a:p>
          <a:p>
            <a:pPr lvl="1"/>
            <a:r>
              <a:rPr lang="it-CH" noProof="0"/>
              <a:t>Secondo livello</a:t>
            </a:r>
          </a:p>
          <a:p>
            <a:pPr lvl="2"/>
            <a:r>
              <a:rPr lang="it-CH" noProof="0"/>
              <a:t>Terzo livello</a:t>
            </a:r>
          </a:p>
          <a:p>
            <a:pPr lvl="3"/>
            <a:r>
              <a:rPr lang="it-CH" noProof="0"/>
              <a:t>Quarto livello</a:t>
            </a:r>
          </a:p>
          <a:p>
            <a:pPr lvl="4"/>
            <a:r>
              <a:rPr lang="it-CH" noProof="0"/>
              <a:t>Quinto livello</a:t>
            </a:r>
          </a:p>
        </p:txBody>
      </p:sp>
    </p:spTree>
    <p:extLst>
      <p:ext uri="{BB962C8B-B14F-4D97-AF65-F5344CB8AC3E}">
        <p14:creationId xmlns:p14="http://schemas.microsoft.com/office/powerpoint/2010/main" val="1187222015"/>
      </p:ext>
    </p:extLst>
  </p:cSld>
  <p:clrMap bg1="lt1" tx1="dk1" bg2="lt2" tx2="dk2" accent1="accent1" accent2="accent2" accent3="accent3" accent4="accent4" accent5="accent5" accent6="accent6" hlink="hlink" folHlink="folHlink"/>
  <p:sldLayoutIdLst>
    <p:sldLayoutId id="2147483682" r:id="rId1"/>
    <p:sldLayoutId id="2147483681" r:id="rId2"/>
    <p:sldLayoutId id="2147483679" r:id="rId3"/>
    <p:sldLayoutId id="2147483691" r:id="rId4"/>
    <p:sldLayoutId id="2147483695"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600" b="0" kern="1200" baseline="0">
          <a:solidFill>
            <a:schemeClr val="tx1"/>
          </a:solidFill>
          <a:latin typeface="Arial" panose="020B0604020202020204" pitchFamily="34" charset="0"/>
          <a:ea typeface="+mj-ea"/>
          <a:cs typeface="Arial" panose="020B0604020202020204" pitchFamily="34" charset="0"/>
        </a:defRPr>
      </a:lvl1pPr>
    </p:titleStyle>
    <p:bodyStyle>
      <a:lvl1pPr marL="273050" indent="-273050" algn="l" defTabSz="914400" rtl="0" eaLnBrk="1" latinLnBrk="0" hangingPunct="1">
        <a:spcBef>
          <a:spcPts val="1400"/>
        </a:spcBef>
        <a:spcAft>
          <a:spcPts val="800"/>
        </a:spcAft>
        <a:buFontTx/>
        <a:buBlip>
          <a:blip r:embed="rId10"/>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80.emf"/></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EB654C7-AB7E-9B81-E921-ABF66EBFEEA8}"/>
              </a:ext>
            </a:extLst>
          </p:cNvPr>
          <p:cNvSpPr>
            <a:spLocks noGrp="1"/>
          </p:cNvSpPr>
          <p:nvPr>
            <p:ph type="title"/>
          </p:nvPr>
        </p:nvSpPr>
        <p:spPr/>
        <p:txBody>
          <a:bodyPr/>
          <a:lstStyle/>
          <a:p>
            <a:endParaRPr lang="fr-CH"/>
          </a:p>
        </p:txBody>
      </p:sp>
      <p:sp>
        <p:nvSpPr>
          <p:cNvPr id="4" name="Espace réservé du contenu 3">
            <a:extLst>
              <a:ext uri="{FF2B5EF4-FFF2-40B4-BE49-F238E27FC236}">
                <a16:creationId xmlns:a16="http://schemas.microsoft.com/office/drawing/2014/main" id="{F9DF7C4D-C7AD-FB61-4271-26CFEA50C3E1}"/>
              </a:ext>
            </a:extLst>
          </p:cNvPr>
          <p:cNvSpPr>
            <a:spLocks noGrp="1"/>
          </p:cNvSpPr>
          <p:nvPr>
            <p:ph idx="1"/>
          </p:nvPr>
        </p:nvSpPr>
        <p:spPr/>
        <p:txBody>
          <a:bodyPr/>
          <a:lstStyle/>
          <a:p>
            <a:endParaRPr lang="fr-CH"/>
          </a:p>
        </p:txBody>
      </p:sp>
      <p:pic>
        <p:nvPicPr>
          <p:cNvPr id="5" name="Image 4">
            <a:extLst>
              <a:ext uri="{FF2B5EF4-FFF2-40B4-BE49-F238E27FC236}">
                <a16:creationId xmlns:a16="http://schemas.microsoft.com/office/drawing/2014/main" id="{BD0F384F-D051-36BA-6FC0-D440BAE84073}"/>
              </a:ext>
            </a:extLst>
          </p:cNvPr>
          <p:cNvPicPr>
            <a:picLocks noChangeAspect="1"/>
          </p:cNvPicPr>
          <p:nvPr/>
        </p:nvPicPr>
        <p:blipFill>
          <a:blip r:embed="rId2"/>
          <a:stretch>
            <a:fillRect/>
          </a:stretch>
        </p:blipFill>
        <p:spPr>
          <a:xfrm>
            <a:off x="-37799" y="-1286662"/>
            <a:ext cx="12240000" cy="8144662"/>
          </a:xfrm>
          <a:prstGeom prst="rect">
            <a:avLst/>
          </a:prstGeom>
        </p:spPr>
      </p:pic>
      <p:sp>
        <p:nvSpPr>
          <p:cNvPr id="7" name="Rectangle 2">
            <a:extLst>
              <a:ext uri="{FF2B5EF4-FFF2-40B4-BE49-F238E27FC236}">
                <a16:creationId xmlns:a16="http://schemas.microsoft.com/office/drawing/2014/main" id="{7E529FC5-0980-ED24-3EDE-4CD5007E31FA}"/>
              </a:ext>
            </a:extLst>
          </p:cNvPr>
          <p:cNvSpPr txBox="1">
            <a:spLocks noChangeArrowheads="1"/>
          </p:cNvSpPr>
          <p:nvPr/>
        </p:nvSpPr>
        <p:spPr>
          <a:xfrm>
            <a:off x="715021" y="18000"/>
            <a:ext cx="10080000" cy="6840000"/>
          </a:xfrm>
          <a:prstGeom prst="rect">
            <a:avLst/>
          </a:prstGeom>
          <a:noFill/>
        </p:spPr>
        <p:txBody>
          <a:bodyPr vert="horz" lIns="0" tIns="0" rIns="0" bIns="0" rtlCol="0" anchor="ctr" anchorCtr="0">
            <a:noAutofit/>
          </a:bodyPr>
          <a:lstStyle>
            <a:lvl1pPr algn="l" defTabSz="914400" rtl="0" eaLnBrk="1" latinLnBrk="0" hangingPunct="1">
              <a:spcBef>
                <a:spcPct val="0"/>
              </a:spcBef>
              <a:buNone/>
              <a:defRPr sz="2800" b="1" kern="1200" baseline="0">
                <a:solidFill>
                  <a:schemeClr val="bg1"/>
                </a:solidFill>
                <a:latin typeface="Arial Narrow" panose="020B0606020202030204" pitchFamily="34" charset="0"/>
                <a:ea typeface="+mj-ea"/>
                <a:cs typeface="Arial" panose="020B0604020202020204" pitchFamily="34" charset="0"/>
              </a:defRPr>
            </a:lvl1pPr>
          </a:lstStyle>
          <a:p>
            <a:pPr algn="ctr"/>
            <a:r>
              <a:rPr lang="fr-CH" sz="4800">
                <a:latin typeface="Arial Narrow"/>
                <a:cs typeface="Arial"/>
              </a:rPr>
              <a:t>Etude d’impacts sur l’environnement</a:t>
            </a:r>
          </a:p>
          <a:p>
            <a:pPr algn="ctr"/>
            <a:endParaRPr lang="fr-CH" sz="5400">
              <a:effectLst>
                <a:outerShdw blurRad="38100" dist="38100" dir="2700000" algn="tl">
                  <a:srgbClr val="000000">
                    <a:alpha val="43137"/>
                  </a:srgbClr>
                </a:outerShdw>
              </a:effectLst>
              <a:latin typeface="Arial" charset="0"/>
              <a:cs typeface="Arial" charset="0"/>
            </a:endParaRPr>
          </a:p>
          <a:p>
            <a:pPr algn="ctr"/>
            <a:r>
              <a:rPr lang="fr-CH" sz="5400">
                <a:effectLst>
                  <a:outerShdw blurRad="38100" dist="38100" dir="2700000" algn="tl">
                    <a:srgbClr val="000000">
                      <a:alpha val="43137"/>
                    </a:srgbClr>
                  </a:outerShdw>
                </a:effectLst>
                <a:latin typeface="Arial Narrow"/>
                <a:cs typeface="Arial"/>
              </a:rPr>
              <a:t>TRAFIC ET MOBILITE</a:t>
            </a:r>
          </a:p>
          <a:p>
            <a:pPr algn="ctr"/>
            <a:endParaRPr lang="fr-CH" sz="5400">
              <a:effectLst>
                <a:outerShdw blurRad="38100" dist="38100" dir="2700000" algn="tl">
                  <a:srgbClr val="000000">
                    <a:alpha val="43137"/>
                  </a:srgbClr>
                </a:outerShdw>
              </a:effectLst>
              <a:cs typeface="Arial" charset="0"/>
            </a:endParaRPr>
          </a:p>
          <a:p>
            <a:pPr algn="ctr"/>
            <a:r>
              <a:rPr lang="fr-CH">
                <a:latin typeface="Arial Narrow"/>
                <a:cs typeface="Arial"/>
              </a:rPr>
              <a:t>Luca Fontana – 31 octobre 2025</a:t>
            </a:r>
            <a:endParaRPr lang="fr-FR">
              <a:latin typeface="Arial Narrow"/>
              <a:cs typeface="Arial"/>
            </a:endParaRPr>
          </a:p>
        </p:txBody>
      </p:sp>
    </p:spTree>
    <p:extLst>
      <p:ext uri="{BB962C8B-B14F-4D97-AF65-F5344CB8AC3E}">
        <p14:creationId xmlns:p14="http://schemas.microsoft.com/office/powerpoint/2010/main" val="350670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8299CF4-2EF3-7DCC-F747-E2E2A93D881D}"/>
              </a:ext>
            </a:extLst>
          </p:cNvPr>
          <p:cNvSpPr>
            <a:spLocks noGrp="1"/>
          </p:cNvSpPr>
          <p:nvPr>
            <p:ph type="sldNum" sz="quarter" idx="12"/>
          </p:nvPr>
        </p:nvSpPr>
        <p:spPr/>
        <p:txBody>
          <a:bodyPr/>
          <a:lstStyle/>
          <a:p>
            <a:fld id="{75A4F164-3A46-4CEE-A25C-CA523D5E42F3}" type="slidenum">
              <a:rPr lang="fr-CH" smtClean="0"/>
              <a:pPr/>
              <a:t>10</a:t>
            </a:fld>
            <a:endParaRPr lang="fr-CH"/>
          </a:p>
        </p:txBody>
      </p:sp>
      <p:sp>
        <p:nvSpPr>
          <p:cNvPr id="3" name="Titre 2">
            <a:extLst>
              <a:ext uri="{FF2B5EF4-FFF2-40B4-BE49-F238E27FC236}">
                <a16:creationId xmlns:a16="http://schemas.microsoft.com/office/drawing/2014/main" id="{3FCB6C45-DEEC-6177-4646-905CCB78B3A6}"/>
              </a:ext>
            </a:extLst>
          </p:cNvPr>
          <p:cNvSpPr>
            <a:spLocks noGrp="1"/>
          </p:cNvSpPr>
          <p:nvPr>
            <p:ph type="title"/>
          </p:nvPr>
        </p:nvSpPr>
        <p:spPr/>
        <p:txBody>
          <a:bodyPr/>
          <a:lstStyle/>
          <a:p>
            <a:r>
              <a:rPr lang="fr-CH"/>
              <a:t>Valeurs journalières de déplacement en Suisse</a:t>
            </a:r>
          </a:p>
        </p:txBody>
      </p:sp>
      <p:sp>
        <p:nvSpPr>
          <p:cNvPr id="4" name="Espace réservé du contenu 3">
            <a:extLst>
              <a:ext uri="{FF2B5EF4-FFF2-40B4-BE49-F238E27FC236}">
                <a16:creationId xmlns:a16="http://schemas.microsoft.com/office/drawing/2014/main" id="{45E1B55C-6A28-CFCD-F113-73C7C14C9AC4}"/>
              </a:ext>
            </a:extLst>
          </p:cNvPr>
          <p:cNvSpPr>
            <a:spLocks noGrp="1"/>
          </p:cNvSpPr>
          <p:nvPr>
            <p:ph idx="1"/>
          </p:nvPr>
        </p:nvSpPr>
        <p:spPr>
          <a:xfrm>
            <a:off x="514801" y="1440000"/>
            <a:ext cx="4650385" cy="4536947"/>
          </a:xfrm>
        </p:spPr>
        <p:txBody>
          <a:bodyPr/>
          <a:lstStyle/>
          <a:p>
            <a:r>
              <a:rPr lang="fr-CH"/>
              <a:t>Valeurs de 2021</a:t>
            </a:r>
          </a:p>
          <a:p>
            <a:r>
              <a:rPr lang="fr-CH"/>
              <a:t>43 % des km parcourus le sont pour les loisirs</a:t>
            </a:r>
          </a:p>
        </p:txBody>
      </p:sp>
      <p:pic>
        <p:nvPicPr>
          <p:cNvPr id="5" name="Immagine 9">
            <a:extLst>
              <a:ext uri="{FF2B5EF4-FFF2-40B4-BE49-F238E27FC236}">
                <a16:creationId xmlns:a16="http://schemas.microsoft.com/office/drawing/2014/main" id="{6A40E9F2-0494-643E-E340-66AE1A7F9431}"/>
              </a:ext>
            </a:extLst>
          </p:cNvPr>
          <p:cNvPicPr>
            <a:picLocks noChangeAspect="1"/>
          </p:cNvPicPr>
          <p:nvPr/>
        </p:nvPicPr>
        <p:blipFill>
          <a:blip r:embed="rId2"/>
          <a:stretch>
            <a:fillRect/>
          </a:stretch>
        </p:blipFill>
        <p:spPr>
          <a:xfrm>
            <a:off x="6327236" y="1234316"/>
            <a:ext cx="3934364" cy="4948313"/>
          </a:xfrm>
          <a:prstGeom prst="rect">
            <a:avLst/>
          </a:prstGeom>
        </p:spPr>
      </p:pic>
    </p:spTree>
    <p:extLst>
      <p:ext uri="{BB962C8B-B14F-4D97-AF65-F5344CB8AC3E}">
        <p14:creationId xmlns:p14="http://schemas.microsoft.com/office/powerpoint/2010/main" val="22855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244D41E-E81E-41DD-5C72-734924C745C0}"/>
              </a:ext>
            </a:extLst>
          </p:cNvPr>
          <p:cNvSpPr>
            <a:spLocks noGrp="1"/>
          </p:cNvSpPr>
          <p:nvPr>
            <p:ph type="sldNum" sz="quarter" idx="12"/>
          </p:nvPr>
        </p:nvSpPr>
        <p:spPr/>
        <p:txBody>
          <a:bodyPr/>
          <a:lstStyle/>
          <a:p>
            <a:fld id="{75A4F164-3A46-4CEE-A25C-CA523D5E42F3}" type="slidenum">
              <a:rPr lang="fr-CH" smtClean="0"/>
              <a:pPr/>
              <a:t>11</a:t>
            </a:fld>
            <a:endParaRPr lang="fr-CH"/>
          </a:p>
        </p:txBody>
      </p:sp>
      <p:sp>
        <p:nvSpPr>
          <p:cNvPr id="3" name="Titre 2">
            <a:extLst>
              <a:ext uri="{FF2B5EF4-FFF2-40B4-BE49-F238E27FC236}">
                <a16:creationId xmlns:a16="http://schemas.microsoft.com/office/drawing/2014/main" id="{17FC773E-20D1-14FE-640D-8E9A272C4226}"/>
              </a:ext>
            </a:extLst>
          </p:cNvPr>
          <p:cNvSpPr>
            <a:spLocks noGrp="1"/>
          </p:cNvSpPr>
          <p:nvPr>
            <p:ph type="title"/>
          </p:nvPr>
        </p:nvSpPr>
        <p:spPr/>
        <p:txBody>
          <a:bodyPr/>
          <a:lstStyle/>
          <a:p>
            <a:r>
              <a:rPr lang="fr-CH"/>
              <a:t>Evolution de la motorisation</a:t>
            </a:r>
          </a:p>
        </p:txBody>
      </p:sp>
      <p:pic>
        <p:nvPicPr>
          <p:cNvPr id="6" name="Image 5">
            <a:extLst>
              <a:ext uri="{FF2B5EF4-FFF2-40B4-BE49-F238E27FC236}">
                <a16:creationId xmlns:a16="http://schemas.microsoft.com/office/drawing/2014/main" id="{B4938B29-CFDE-2E69-31A3-67C3E7E9A5DA}"/>
              </a:ext>
            </a:extLst>
          </p:cNvPr>
          <p:cNvPicPr>
            <a:picLocks noChangeAspect="1"/>
          </p:cNvPicPr>
          <p:nvPr/>
        </p:nvPicPr>
        <p:blipFill>
          <a:blip r:embed="rId2"/>
          <a:stretch>
            <a:fillRect/>
          </a:stretch>
        </p:blipFill>
        <p:spPr>
          <a:xfrm>
            <a:off x="1671986" y="1248710"/>
            <a:ext cx="9437289" cy="4986989"/>
          </a:xfrm>
          <a:prstGeom prst="rect">
            <a:avLst/>
          </a:prstGeom>
        </p:spPr>
      </p:pic>
    </p:spTree>
    <p:extLst>
      <p:ext uri="{BB962C8B-B14F-4D97-AF65-F5344CB8AC3E}">
        <p14:creationId xmlns:p14="http://schemas.microsoft.com/office/powerpoint/2010/main" val="27089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7ECB8D-1179-F3B2-029F-623F76A15378}"/>
              </a:ext>
            </a:extLst>
          </p:cNvPr>
          <p:cNvSpPr>
            <a:spLocks noGrp="1"/>
          </p:cNvSpPr>
          <p:nvPr>
            <p:ph type="sldNum" sz="quarter" idx="12"/>
          </p:nvPr>
        </p:nvSpPr>
        <p:spPr/>
        <p:txBody>
          <a:bodyPr/>
          <a:lstStyle/>
          <a:p>
            <a:fld id="{75A4F164-3A46-4CEE-A25C-CA523D5E42F3}" type="slidenum">
              <a:rPr lang="fr-CH" smtClean="0"/>
              <a:pPr/>
              <a:t>12</a:t>
            </a:fld>
            <a:endParaRPr lang="fr-CH"/>
          </a:p>
        </p:txBody>
      </p:sp>
      <p:sp>
        <p:nvSpPr>
          <p:cNvPr id="3" name="Titre 2">
            <a:extLst>
              <a:ext uri="{FF2B5EF4-FFF2-40B4-BE49-F238E27FC236}">
                <a16:creationId xmlns:a16="http://schemas.microsoft.com/office/drawing/2014/main" id="{FAE24A3A-E70B-99DB-65F2-DAE9B274384D}"/>
              </a:ext>
            </a:extLst>
          </p:cNvPr>
          <p:cNvSpPr>
            <a:spLocks noGrp="1"/>
          </p:cNvSpPr>
          <p:nvPr>
            <p:ph type="title"/>
          </p:nvPr>
        </p:nvSpPr>
        <p:spPr/>
        <p:txBody>
          <a:bodyPr/>
          <a:lstStyle/>
          <a:p>
            <a:r>
              <a:rPr lang="fr-CH"/>
              <a:t>Possession de voitures par ménage</a:t>
            </a:r>
          </a:p>
        </p:txBody>
      </p:sp>
      <p:sp>
        <p:nvSpPr>
          <p:cNvPr id="4" name="Espace réservé du contenu 3">
            <a:extLst>
              <a:ext uri="{FF2B5EF4-FFF2-40B4-BE49-F238E27FC236}">
                <a16:creationId xmlns:a16="http://schemas.microsoft.com/office/drawing/2014/main" id="{038AC740-312F-1011-80A1-C1940595E684}"/>
              </a:ext>
            </a:extLst>
          </p:cNvPr>
          <p:cNvSpPr>
            <a:spLocks noGrp="1"/>
          </p:cNvSpPr>
          <p:nvPr>
            <p:ph idx="1"/>
          </p:nvPr>
        </p:nvSpPr>
        <p:spPr/>
        <p:txBody>
          <a:bodyPr/>
          <a:lstStyle/>
          <a:p>
            <a:endParaRPr lang="fr-CH"/>
          </a:p>
        </p:txBody>
      </p:sp>
      <p:sp>
        <p:nvSpPr>
          <p:cNvPr id="5" name="CasellaDiTesto 7">
            <a:extLst>
              <a:ext uri="{FF2B5EF4-FFF2-40B4-BE49-F238E27FC236}">
                <a16:creationId xmlns:a16="http://schemas.microsoft.com/office/drawing/2014/main" id="{07295FE2-4545-8647-8702-84CF5325574F}"/>
              </a:ext>
            </a:extLst>
          </p:cNvPr>
          <p:cNvSpPr txBox="1"/>
          <p:nvPr/>
        </p:nvSpPr>
        <p:spPr>
          <a:xfrm>
            <a:off x="550863" y="1568882"/>
            <a:ext cx="7248427" cy="330860"/>
          </a:xfrm>
          <a:prstGeom prst="rect">
            <a:avLst/>
          </a:prstGeom>
          <a:solidFill>
            <a:srgbClr val="005B85"/>
          </a:solidFill>
        </p:spPr>
        <p:txBody>
          <a:bodyPr wrap="square">
            <a:spAutoFit/>
          </a:bodyPr>
          <a:lstStyle/>
          <a:p>
            <a:pPr algn="ctr">
              <a:spcBef>
                <a:spcPct val="0"/>
              </a:spcBef>
              <a:buFontTx/>
              <a:buNone/>
            </a:pPr>
            <a:r>
              <a:rPr kumimoji="0" lang="fr-CH" altLang="fr-FR" sz="1550" b="1">
                <a:solidFill>
                  <a:schemeClr val="bg1"/>
                </a:solidFill>
                <a:latin typeface="Calibri" panose="020F0502020204030204" pitchFamily="34" charset="0"/>
                <a:cs typeface="Calibri" panose="020F0502020204030204" pitchFamily="34" charset="0"/>
              </a:rPr>
              <a:t>Équipement en voiture des ménages et </a:t>
            </a:r>
            <a:r>
              <a:rPr kumimoji="0" lang="fr-FR" altLang="fr-FR" sz="1550" b="1">
                <a:solidFill>
                  <a:schemeClr val="bg1"/>
                </a:solidFill>
                <a:latin typeface="Calibri" panose="020F0502020204030204" pitchFamily="34" charset="0"/>
                <a:cs typeface="Calibri" panose="020F0502020204030204" pitchFamily="34" charset="0"/>
              </a:rPr>
              <a:t>influence de la localisation géographique 2021 </a:t>
            </a:r>
            <a:endParaRPr kumimoji="0" lang="en-US" altLang="fr-FR" sz="1550" b="1">
              <a:solidFill>
                <a:schemeClr val="bg1"/>
              </a:solidFill>
              <a:latin typeface="Calibri" panose="020F0502020204030204" pitchFamily="34" charset="0"/>
              <a:cs typeface="Calibri" panose="020F0502020204030204" pitchFamily="34" charset="0"/>
            </a:endParaRPr>
          </a:p>
        </p:txBody>
      </p:sp>
      <p:pic>
        <p:nvPicPr>
          <p:cNvPr id="6" name="Immagine 4">
            <a:extLst>
              <a:ext uri="{FF2B5EF4-FFF2-40B4-BE49-F238E27FC236}">
                <a16:creationId xmlns:a16="http://schemas.microsoft.com/office/drawing/2014/main" id="{05AE0D72-FAB1-9A53-E737-9446CEF88A55}"/>
              </a:ext>
            </a:extLst>
          </p:cNvPr>
          <p:cNvPicPr>
            <a:picLocks noChangeAspect="1"/>
          </p:cNvPicPr>
          <p:nvPr/>
        </p:nvPicPr>
        <p:blipFill>
          <a:blip r:embed="rId2"/>
          <a:stretch>
            <a:fillRect/>
          </a:stretch>
        </p:blipFill>
        <p:spPr>
          <a:xfrm>
            <a:off x="550863" y="2053617"/>
            <a:ext cx="3737106" cy="1925695"/>
          </a:xfrm>
          <a:prstGeom prst="rect">
            <a:avLst/>
          </a:prstGeom>
        </p:spPr>
      </p:pic>
      <p:pic>
        <p:nvPicPr>
          <p:cNvPr id="7" name="Immagine 6">
            <a:extLst>
              <a:ext uri="{FF2B5EF4-FFF2-40B4-BE49-F238E27FC236}">
                <a16:creationId xmlns:a16="http://schemas.microsoft.com/office/drawing/2014/main" id="{B443C899-3132-6F2E-9D4F-5678C848F242}"/>
              </a:ext>
            </a:extLst>
          </p:cNvPr>
          <p:cNvPicPr>
            <a:picLocks noChangeAspect="1"/>
          </p:cNvPicPr>
          <p:nvPr/>
        </p:nvPicPr>
        <p:blipFill>
          <a:blip r:embed="rId3"/>
          <a:stretch>
            <a:fillRect/>
          </a:stretch>
        </p:blipFill>
        <p:spPr>
          <a:xfrm>
            <a:off x="8087193" y="1948107"/>
            <a:ext cx="3688028" cy="3239844"/>
          </a:xfrm>
          <a:prstGeom prst="rect">
            <a:avLst/>
          </a:prstGeom>
        </p:spPr>
      </p:pic>
      <p:pic>
        <p:nvPicPr>
          <p:cNvPr id="8" name="Immagine 13">
            <a:extLst>
              <a:ext uri="{FF2B5EF4-FFF2-40B4-BE49-F238E27FC236}">
                <a16:creationId xmlns:a16="http://schemas.microsoft.com/office/drawing/2014/main" id="{67B47539-78A2-D263-5320-4FF74A0D3ABE}"/>
              </a:ext>
            </a:extLst>
          </p:cNvPr>
          <p:cNvPicPr>
            <a:picLocks noChangeAspect="1"/>
          </p:cNvPicPr>
          <p:nvPr/>
        </p:nvPicPr>
        <p:blipFill>
          <a:blip r:embed="rId4"/>
          <a:stretch>
            <a:fillRect/>
          </a:stretch>
        </p:blipFill>
        <p:spPr>
          <a:xfrm>
            <a:off x="4377054" y="2034421"/>
            <a:ext cx="3408168" cy="2625707"/>
          </a:xfrm>
          <a:prstGeom prst="rect">
            <a:avLst/>
          </a:prstGeom>
        </p:spPr>
      </p:pic>
      <p:sp>
        <p:nvSpPr>
          <p:cNvPr id="9" name="CasellaDiTesto 16">
            <a:extLst>
              <a:ext uri="{FF2B5EF4-FFF2-40B4-BE49-F238E27FC236}">
                <a16:creationId xmlns:a16="http://schemas.microsoft.com/office/drawing/2014/main" id="{BD5972ED-CC04-470A-115F-D3D6B13192FC}"/>
              </a:ext>
            </a:extLst>
          </p:cNvPr>
          <p:cNvSpPr txBox="1"/>
          <p:nvPr/>
        </p:nvSpPr>
        <p:spPr>
          <a:xfrm>
            <a:off x="8087193" y="1568882"/>
            <a:ext cx="3695570" cy="330860"/>
          </a:xfrm>
          <a:prstGeom prst="rect">
            <a:avLst/>
          </a:prstGeom>
          <a:solidFill>
            <a:srgbClr val="005B85"/>
          </a:solidFill>
        </p:spPr>
        <p:txBody>
          <a:bodyPr wrap="square">
            <a:spAutoFit/>
          </a:bodyPr>
          <a:lstStyle/>
          <a:p>
            <a:pPr algn="ctr">
              <a:spcBef>
                <a:spcPct val="0"/>
              </a:spcBef>
              <a:buFontTx/>
              <a:buNone/>
            </a:pPr>
            <a:r>
              <a:rPr kumimoji="0" lang="it-CH" altLang="fr-FR" sz="1550" b="1" err="1">
                <a:solidFill>
                  <a:schemeClr val="bg1"/>
                </a:solidFill>
                <a:latin typeface="Calibri" panose="020F0502020204030204" pitchFamily="34" charset="0"/>
                <a:cs typeface="Calibri" panose="020F0502020204030204" pitchFamily="34" charset="0"/>
              </a:rPr>
              <a:t>Évolution</a:t>
            </a:r>
            <a:r>
              <a:rPr kumimoji="0" lang="it-CH" altLang="fr-FR" sz="1550" b="1">
                <a:solidFill>
                  <a:schemeClr val="bg1"/>
                </a:solidFill>
                <a:latin typeface="Calibri" panose="020F0502020204030204" pitchFamily="34" charset="0"/>
                <a:cs typeface="Calibri" panose="020F0502020204030204" pitchFamily="34" charset="0"/>
              </a:rPr>
              <a:t> 1994-2021</a:t>
            </a:r>
          </a:p>
        </p:txBody>
      </p:sp>
    </p:spTree>
    <p:extLst>
      <p:ext uri="{BB962C8B-B14F-4D97-AF65-F5344CB8AC3E}">
        <p14:creationId xmlns:p14="http://schemas.microsoft.com/office/powerpoint/2010/main" val="504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9EDBC8-8930-04D8-C0C0-1BE957F0C58D}"/>
              </a:ext>
            </a:extLst>
          </p:cNvPr>
          <p:cNvSpPr>
            <a:spLocks noGrp="1"/>
          </p:cNvSpPr>
          <p:nvPr>
            <p:ph type="sldNum" sz="quarter" idx="12"/>
          </p:nvPr>
        </p:nvSpPr>
        <p:spPr/>
        <p:txBody>
          <a:bodyPr/>
          <a:lstStyle/>
          <a:p>
            <a:fld id="{75A4F164-3A46-4CEE-A25C-CA523D5E42F3}" type="slidenum">
              <a:rPr lang="fr-CH" smtClean="0"/>
              <a:pPr/>
              <a:t>13</a:t>
            </a:fld>
            <a:endParaRPr lang="fr-CH"/>
          </a:p>
        </p:txBody>
      </p:sp>
      <p:sp>
        <p:nvSpPr>
          <p:cNvPr id="3" name="Titre 2">
            <a:extLst>
              <a:ext uri="{FF2B5EF4-FFF2-40B4-BE49-F238E27FC236}">
                <a16:creationId xmlns:a16="http://schemas.microsoft.com/office/drawing/2014/main" id="{8EFE53EB-C88A-ACFE-0E8E-0075C930FF76}"/>
              </a:ext>
            </a:extLst>
          </p:cNvPr>
          <p:cNvSpPr>
            <a:spLocks noGrp="1"/>
          </p:cNvSpPr>
          <p:nvPr>
            <p:ph type="title"/>
          </p:nvPr>
        </p:nvSpPr>
        <p:spPr/>
        <p:txBody>
          <a:bodyPr/>
          <a:lstStyle/>
          <a:p>
            <a:r>
              <a:rPr lang="fr-CH"/>
              <a:t>Quelle limite ?</a:t>
            </a:r>
          </a:p>
        </p:txBody>
      </p:sp>
      <p:sp>
        <p:nvSpPr>
          <p:cNvPr id="4" name="Espace réservé du contenu 3">
            <a:extLst>
              <a:ext uri="{FF2B5EF4-FFF2-40B4-BE49-F238E27FC236}">
                <a16:creationId xmlns:a16="http://schemas.microsoft.com/office/drawing/2014/main" id="{8FCF20F6-839B-4694-7B24-14587BA27B51}"/>
              </a:ext>
            </a:extLst>
          </p:cNvPr>
          <p:cNvSpPr>
            <a:spLocks noGrp="1"/>
          </p:cNvSpPr>
          <p:nvPr>
            <p:ph idx="1"/>
          </p:nvPr>
        </p:nvSpPr>
        <p:spPr/>
        <p:txBody>
          <a:bodyPr/>
          <a:lstStyle/>
          <a:p>
            <a:r>
              <a:rPr lang="fr-CH"/>
              <a:t>La Suisse est un pays fortement motorisé</a:t>
            </a:r>
          </a:p>
          <a:p>
            <a:r>
              <a:rPr lang="fr-CH"/>
              <a:t>Monde </a:t>
            </a:r>
            <a:r>
              <a:rPr lang="fr-CH">
                <a:sym typeface="Symbol" panose="05050102010706020507" pitchFamily="18" charset="2"/>
              </a:rPr>
              <a:t></a:t>
            </a:r>
            <a:r>
              <a:rPr lang="fr-CH"/>
              <a:t> 170 véhicules/ 1’000 habitants</a:t>
            </a:r>
          </a:p>
          <a:p>
            <a:r>
              <a:rPr lang="fr-CH">
                <a:sym typeface="Symbol" panose="05050102010706020507" pitchFamily="18" charset="2"/>
              </a:rPr>
              <a:t></a:t>
            </a:r>
            <a:r>
              <a:rPr lang="fr-CH"/>
              <a:t> 1,2 milliard de véhicules</a:t>
            </a:r>
          </a:p>
          <a:p>
            <a:endParaRPr lang="fr-CH"/>
          </a:p>
          <a:p>
            <a:endParaRPr lang="fr-CH"/>
          </a:p>
        </p:txBody>
      </p:sp>
      <p:pic>
        <p:nvPicPr>
          <p:cNvPr id="5" name="Picture 2">
            <a:extLst>
              <a:ext uri="{FF2B5EF4-FFF2-40B4-BE49-F238E27FC236}">
                <a16:creationId xmlns:a16="http://schemas.microsoft.com/office/drawing/2014/main" id="{55B10C0D-C5CB-8B91-35D1-F8B23CBFC3B7}"/>
              </a:ext>
            </a:extLst>
          </p:cNvPr>
          <p:cNvPicPr>
            <a:picLocks noChangeAspect="1" noChangeArrowheads="1"/>
          </p:cNvPicPr>
          <p:nvPr/>
        </p:nvPicPr>
        <p:blipFill>
          <a:blip r:embed="rId2" cstate="print"/>
          <a:srcRect/>
          <a:stretch>
            <a:fillRect/>
          </a:stretch>
        </p:blipFill>
        <p:spPr bwMode="auto">
          <a:xfrm>
            <a:off x="6995092" y="1266583"/>
            <a:ext cx="4680520" cy="5044835"/>
          </a:xfrm>
          <a:prstGeom prst="rect">
            <a:avLst/>
          </a:prstGeom>
          <a:ln>
            <a:noFill/>
          </a:ln>
          <a:effectLst>
            <a:outerShdw blurRad="292100" dist="139700" dir="2700000" algn="tl" rotWithShape="0">
              <a:srgbClr val="333333">
                <a:alpha val="65000"/>
              </a:srgbClr>
            </a:outerShdw>
          </a:effectLst>
        </p:spPr>
      </p:pic>
      <p:sp>
        <p:nvSpPr>
          <p:cNvPr id="6" name="Rogner et arrondir un rectangle à un seul coin 1">
            <a:extLst>
              <a:ext uri="{FF2B5EF4-FFF2-40B4-BE49-F238E27FC236}">
                <a16:creationId xmlns:a16="http://schemas.microsoft.com/office/drawing/2014/main" id="{20EEB6B1-19A2-0226-CB59-FF60BE48C73C}"/>
              </a:ext>
            </a:extLst>
          </p:cNvPr>
          <p:cNvSpPr/>
          <p:nvPr/>
        </p:nvSpPr>
        <p:spPr>
          <a:xfrm>
            <a:off x="6995092" y="6019111"/>
            <a:ext cx="4680520" cy="292307"/>
          </a:xfrm>
          <a:prstGeom prst="snipRoundRect">
            <a:avLst/>
          </a:prstGeom>
          <a:solidFill>
            <a:schemeClr val="accent1">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pic>
        <p:nvPicPr>
          <p:cNvPr id="7" name="Picture 2" descr="http://www.synaptic.be/blog/wp-content/uploads/2012/07/parc-automobile.jpg">
            <a:extLst>
              <a:ext uri="{FF2B5EF4-FFF2-40B4-BE49-F238E27FC236}">
                <a16:creationId xmlns:a16="http://schemas.microsoft.com/office/drawing/2014/main" id="{FFDA2F6C-DFEF-B3B2-0470-52C888521E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30" y="3429000"/>
            <a:ext cx="4908385" cy="2975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8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A820C2F-A7FA-1E78-1DE4-DDF7761844D2}"/>
              </a:ext>
            </a:extLst>
          </p:cNvPr>
          <p:cNvSpPr>
            <a:spLocks noGrp="1"/>
          </p:cNvSpPr>
          <p:nvPr>
            <p:ph type="sldNum" sz="quarter" idx="12"/>
          </p:nvPr>
        </p:nvSpPr>
        <p:spPr/>
        <p:txBody>
          <a:bodyPr/>
          <a:lstStyle/>
          <a:p>
            <a:fld id="{75A4F164-3A46-4CEE-A25C-CA523D5E42F3}" type="slidenum">
              <a:rPr lang="fr-CH" smtClean="0"/>
              <a:pPr/>
              <a:t>14</a:t>
            </a:fld>
            <a:endParaRPr lang="fr-CH"/>
          </a:p>
        </p:txBody>
      </p:sp>
      <p:sp>
        <p:nvSpPr>
          <p:cNvPr id="3" name="Titre 2">
            <a:extLst>
              <a:ext uri="{FF2B5EF4-FFF2-40B4-BE49-F238E27FC236}">
                <a16:creationId xmlns:a16="http://schemas.microsoft.com/office/drawing/2014/main" id="{242D0F44-87AE-8498-F364-F57F960D171D}"/>
              </a:ext>
            </a:extLst>
          </p:cNvPr>
          <p:cNvSpPr>
            <a:spLocks noGrp="1"/>
          </p:cNvSpPr>
          <p:nvPr>
            <p:ph type="title"/>
          </p:nvPr>
        </p:nvSpPr>
        <p:spPr/>
        <p:txBody>
          <a:bodyPr/>
          <a:lstStyle/>
          <a:p>
            <a:r>
              <a:rPr lang="fr-CH"/>
              <a:t>Mobilité des marchandises</a:t>
            </a:r>
          </a:p>
        </p:txBody>
      </p:sp>
      <p:graphicFrame>
        <p:nvGraphicFramePr>
          <p:cNvPr id="5" name="Espace réservé du contenu 3">
            <a:extLst>
              <a:ext uri="{FF2B5EF4-FFF2-40B4-BE49-F238E27FC236}">
                <a16:creationId xmlns:a16="http://schemas.microsoft.com/office/drawing/2014/main" id="{9D686DB0-51C1-C48C-BF36-71EE9BAC3B06}"/>
              </a:ext>
            </a:extLst>
          </p:cNvPr>
          <p:cNvGraphicFramePr>
            <a:graphicFrameLocks/>
          </p:cNvGraphicFramePr>
          <p:nvPr>
            <p:extLst>
              <p:ext uri="{D42A27DB-BD31-4B8C-83A1-F6EECF244321}">
                <p14:modId xmlns:p14="http://schemas.microsoft.com/office/powerpoint/2010/main" val="772642111"/>
              </p:ext>
            </p:extLst>
          </p:nvPr>
        </p:nvGraphicFramePr>
        <p:xfrm>
          <a:off x="1311763" y="1189110"/>
          <a:ext cx="9540875" cy="5038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213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0851794-BA92-5D6D-50AC-127E31D4092F}"/>
              </a:ext>
            </a:extLst>
          </p:cNvPr>
          <p:cNvSpPr>
            <a:spLocks noGrp="1"/>
          </p:cNvSpPr>
          <p:nvPr>
            <p:ph type="sldNum" sz="quarter" idx="12"/>
          </p:nvPr>
        </p:nvSpPr>
        <p:spPr/>
        <p:txBody>
          <a:bodyPr/>
          <a:lstStyle/>
          <a:p>
            <a:fld id="{75A4F164-3A46-4CEE-A25C-CA523D5E42F3}" type="slidenum">
              <a:rPr lang="fr-CH" smtClean="0"/>
              <a:pPr/>
              <a:t>15</a:t>
            </a:fld>
            <a:endParaRPr lang="fr-CH"/>
          </a:p>
        </p:txBody>
      </p:sp>
      <p:sp>
        <p:nvSpPr>
          <p:cNvPr id="3" name="Titre 2">
            <a:extLst>
              <a:ext uri="{FF2B5EF4-FFF2-40B4-BE49-F238E27FC236}">
                <a16:creationId xmlns:a16="http://schemas.microsoft.com/office/drawing/2014/main" id="{EE31500B-B907-6538-A5DC-A2A7192D751C}"/>
              </a:ext>
            </a:extLst>
          </p:cNvPr>
          <p:cNvSpPr>
            <a:spLocks noGrp="1"/>
          </p:cNvSpPr>
          <p:nvPr>
            <p:ph type="title"/>
          </p:nvPr>
        </p:nvSpPr>
        <p:spPr/>
        <p:txBody>
          <a:bodyPr/>
          <a:lstStyle/>
          <a:p>
            <a:r>
              <a:rPr lang="fr-CH"/>
              <a:t>Vers une mobilité durable et responsable </a:t>
            </a:r>
          </a:p>
        </p:txBody>
      </p:sp>
      <p:sp>
        <p:nvSpPr>
          <p:cNvPr id="4" name="Espace réservé du contenu 3">
            <a:extLst>
              <a:ext uri="{FF2B5EF4-FFF2-40B4-BE49-F238E27FC236}">
                <a16:creationId xmlns:a16="http://schemas.microsoft.com/office/drawing/2014/main" id="{002FC4EE-9258-7ABB-7F2E-230F8E43BA6A}"/>
              </a:ext>
            </a:extLst>
          </p:cNvPr>
          <p:cNvSpPr>
            <a:spLocks noGrp="1"/>
          </p:cNvSpPr>
          <p:nvPr>
            <p:ph idx="1"/>
          </p:nvPr>
        </p:nvSpPr>
        <p:spPr/>
        <p:txBody>
          <a:bodyPr/>
          <a:lstStyle/>
          <a:p>
            <a:r>
              <a:rPr lang="fr-CH"/>
              <a:t>La mobilité peut être qualifiée «durable» lorsque sa réalisation respecte l’intégrité de l’environnement, permet d’assurer les besoins matériels de la vie et garantit l’équité entre les individus</a:t>
            </a:r>
          </a:p>
          <a:p>
            <a:endParaRPr lang="fr-CH"/>
          </a:p>
          <a:p>
            <a:endParaRPr lang="fr-CH"/>
          </a:p>
        </p:txBody>
      </p:sp>
      <p:pic>
        <p:nvPicPr>
          <p:cNvPr id="5" name="Immagine 4">
            <a:extLst>
              <a:ext uri="{FF2B5EF4-FFF2-40B4-BE49-F238E27FC236}">
                <a16:creationId xmlns:a16="http://schemas.microsoft.com/office/drawing/2014/main" id="{72A9D539-F481-DC4E-D552-15375FCE9E9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6794499" y="2596121"/>
            <a:ext cx="5029269" cy="370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09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376B38F-E67A-219D-7C6A-66164C2E1AFD}"/>
              </a:ext>
            </a:extLst>
          </p:cNvPr>
          <p:cNvSpPr>
            <a:spLocks noGrp="1"/>
          </p:cNvSpPr>
          <p:nvPr>
            <p:ph type="sldNum" sz="quarter" idx="12"/>
          </p:nvPr>
        </p:nvSpPr>
        <p:spPr/>
        <p:txBody>
          <a:bodyPr/>
          <a:lstStyle/>
          <a:p>
            <a:fld id="{75A4F164-3A46-4CEE-A25C-CA523D5E42F3}" type="slidenum">
              <a:rPr lang="fr-CH" smtClean="0"/>
              <a:pPr/>
              <a:t>16</a:t>
            </a:fld>
            <a:endParaRPr lang="fr-CH"/>
          </a:p>
        </p:txBody>
      </p:sp>
      <p:sp>
        <p:nvSpPr>
          <p:cNvPr id="3" name="Titre 2">
            <a:extLst>
              <a:ext uri="{FF2B5EF4-FFF2-40B4-BE49-F238E27FC236}">
                <a16:creationId xmlns:a16="http://schemas.microsoft.com/office/drawing/2014/main" id="{83870739-057B-9148-1D05-3101FE8813DE}"/>
              </a:ext>
            </a:extLst>
          </p:cNvPr>
          <p:cNvSpPr>
            <a:spLocks noGrp="1"/>
          </p:cNvSpPr>
          <p:nvPr>
            <p:ph type="title"/>
          </p:nvPr>
        </p:nvSpPr>
        <p:spPr/>
        <p:txBody>
          <a:bodyPr/>
          <a:lstStyle/>
          <a:p>
            <a:r>
              <a:rPr lang="fr-CH"/>
              <a:t>Impacts sur l’environnement dus à la mobilité</a:t>
            </a:r>
          </a:p>
        </p:txBody>
      </p:sp>
      <p:sp>
        <p:nvSpPr>
          <p:cNvPr id="4" name="Espace réservé du contenu 3">
            <a:extLst>
              <a:ext uri="{FF2B5EF4-FFF2-40B4-BE49-F238E27FC236}">
                <a16:creationId xmlns:a16="http://schemas.microsoft.com/office/drawing/2014/main" id="{E2C332F5-D2E2-750D-198A-3E1C52B4133B}"/>
              </a:ext>
            </a:extLst>
          </p:cNvPr>
          <p:cNvSpPr>
            <a:spLocks noGrp="1"/>
          </p:cNvSpPr>
          <p:nvPr>
            <p:ph idx="1"/>
          </p:nvPr>
        </p:nvSpPr>
        <p:spPr/>
        <p:txBody>
          <a:bodyPr/>
          <a:lstStyle/>
          <a:p>
            <a:r>
              <a:rPr lang="fr-CH"/>
              <a:t>Infrastructures</a:t>
            </a:r>
          </a:p>
          <a:p>
            <a:pPr lvl="1"/>
            <a:r>
              <a:rPr lang="fr-CH"/>
              <a:t>Emprise </a:t>
            </a:r>
            <a:r>
              <a:rPr lang="fr-CH">
                <a:sym typeface="Symbol" panose="05050102010706020507" pitchFamily="18" charset="2"/>
              </a:rPr>
              <a:t> </a:t>
            </a:r>
            <a:r>
              <a:rPr lang="fr-CH"/>
              <a:t>Consommation de ressources : sol, matériaux de construction</a:t>
            </a:r>
          </a:p>
          <a:p>
            <a:pPr lvl="1"/>
            <a:r>
              <a:rPr lang="fr-CH"/>
              <a:t>Coupures spatiales : faune, hydrologie, etc.</a:t>
            </a:r>
          </a:p>
          <a:p>
            <a:pPr lvl="1"/>
            <a:r>
              <a:rPr lang="fr-CH"/>
              <a:t>Paysages dégradés</a:t>
            </a:r>
          </a:p>
          <a:p>
            <a:r>
              <a:rPr lang="fr-CH"/>
              <a:t>Utilisation des infrastructures</a:t>
            </a:r>
          </a:p>
          <a:p>
            <a:pPr lvl="1"/>
            <a:r>
              <a:rPr lang="fr-CH"/>
              <a:t>Congestion</a:t>
            </a:r>
          </a:p>
          <a:p>
            <a:pPr lvl="1"/>
            <a:r>
              <a:rPr lang="fr-CH"/>
              <a:t>Nuisances sonores</a:t>
            </a:r>
          </a:p>
          <a:p>
            <a:pPr lvl="1"/>
            <a:r>
              <a:rPr lang="fr-CH"/>
              <a:t>Air</a:t>
            </a:r>
          </a:p>
          <a:p>
            <a:r>
              <a:rPr lang="fr-CH"/>
              <a:t>Forte couverture spatiale des impacts</a:t>
            </a:r>
          </a:p>
          <a:p>
            <a:pPr lvl="1"/>
            <a:endParaRPr lang="fr-CH"/>
          </a:p>
        </p:txBody>
      </p:sp>
    </p:spTree>
    <p:extLst>
      <p:ext uri="{BB962C8B-B14F-4D97-AF65-F5344CB8AC3E}">
        <p14:creationId xmlns:p14="http://schemas.microsoft.com/office/powerpoint/2010/main" val="101598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8BB7258-4413-57F8-DCA4-05F0DF031C6D}"/>
              </a:ext>
            </a:extLst>
          </p:cNvPr>
          <p:cNvSpPr>
            <a:spLocks noGrp="1"/>
          </p:cNvSpPr>
          <p:nvPr>
            <p:ph type="sldNum" sz="quarter" idx="12"/>
          </p:nvPr>
        </p:nvSpPr>
        <p:spPr/>
        <p:txBody>
          <a:bodyPr/>
          <a:lstStyle/>
          <a:p>
            <a:fld id="{75A4F164-3A46-4CEE-A25C-CA523D5E42F3}" type="slidenum">
              <a:rPr lang="fr-CH" smtClean="0"/>
              <a:pPr/>
              <a:t>17</a:t>
            </a:fld>
            <a:endParaRPr lang="fr-CH"/>
          </a:p>
        </p:txBody>
      </p:sp>
      <p:sp>
        <p:nvSpPr>
          <p:cNvPr id="3" name="Titre 2">
            <a:extLst>
              <a:ext uri="{FF2B5EF4-FFF2-40B4-BE49-F238E27FC236}">
                <a16:creationId xmlns:a16="http://schemas.microsoft.com/office/drawing/2014/main" id="{508E70F2-6A0D-570B-8C93-D5A96FE434CA}"/>
              </a:ext>
            </a:extLst>
          </p:cNvPr>
          <p:cNvSpPr>
            <a:spLocks noGrp="1"/>
          </p:cNvSpPr>
          <p:nvPr>
            <p:ph type="title"/>
          </p:nvPr>
        </p:nvSpPr>
        <p:spPr/>
        <p:txBody>
          <a:bodyPr/>
          <a:lstStyle/>
          <a:p>
            <a:r>
              <a:rPr lang="fr-CH"/>
              <a:t>Consommation d’énergie</a:t>
            </a:r>
          </a:p>
        </p:txBody>
      </p:sp>
      <p:sp>
        <p:nvSpPr>
          <p:cNvPr id="4" name="Espace réservé du contenu 3">
            <a:extLst>
              <a:ext uri="{FF2B5EF4-FFF2-40B4-BE49-F238E27FC236}">
                <a16:creationId xmlns:a16="http://schemas.microsoft.com/office/drawing/2014/main" id="{63BC9394-4D36-F2C1-5F42-0833A7E466CE}"/>
              </a:ext>
            </a:extLst>
          </p:cNvPr>
          <p:cNvSpPr>
            <a:spLocks noGrp="1"/>
          </p:cNvSpPr>
          <p:nvPr>
            <p:ph idx="1"/>
          </p:nvPr>
        </p:nvSpPr>
        <p:spPr/>
        <p:txBody>
          <a:bodyPr/>
          <a:lstStyle/>
          <a:p>
            <a:r>
              <a:rPr lang="fr-CH"/>
              <a:t>En 2022 l’énergie totale consommée en Suisse était de 0.76 millions de TJ, dont le secteur des transports est responsable pour 36 %</a:t>
            </a:r>
          </a:p>
          <a:p>
            <a:endParaRPr lang="fr-CH"/>
          </a:p>
        </p:txBody>
      </p:sp>
      <p:graphicFrame>
        <p:nvGraphicFramePr>
          <p:cNvPr id="5" name="Grafico 4">
            <a:extLst>
              <a:ext uri="{FF2B5EF4-FFF2-40B4-BE49-F238E27FC236}">
                <a16:creationId xmlns:a16="http://schemas.microsoft.com/office/drawing/2014/main" id="{10483128-0D66-4D4D-2AFD-A291D6952F42}"/>
              </a:ext>
            </a:extLst>
          </p:cNvPr>
          <p:cNvGraphicFramePr>
            <a:graphicFrameLocks/>
          </p:cNvGraphicFramePr>
          <p:nvPr>
            <p:extLst>
              <p:ext uri="{D42A27DB-BD31-4B8C-83A1-F6EECF244321}">
                <p14:modId xmlns:p14="http://schemas.microsoft.com/office/powerpoint/2010/main" val="899183574"/>
              </p:ext>
            </p:extLst>
          </p:nvPr>
        </p:nvGraphicFramePr>
        <p:xfrm>
          <a:off x="2996402" y="2491590"/>
          <a:ext cx="5808928" cy="34853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563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0D2BB8-06D9-1471-5BE2-BE758299FAAC}"/>
              </a:ext>
            </a:extLst>
          </p:cNvPr>
          <p:cNvSpPr>
            <a:spLocks noGrp="1"/>
          </p:cNvSpPr>
          <p:nvPr>
            <p:ph type="sldNum" sz="quarter" idx="12"/>
          </p:nvPr>
        </p:nvSpPr>
        <p:spPr/>
        <p:txBody>
          <a:bodyPr/>
          <a:lstStyle/>
          <a:p>
            <a:fld id="{75A4F164-3A46-4CEE-A25C-CA523D5E42F3}" type="slidenum">
              <a:rPr lang="fr-CH" smtClean="0"/>
              <a:pPr/>
              <a:t>18</a:t>
            </a:fld>
            <a:endParaRPr lang="fr-CH"/>
          </a:p>
        </p:txBody>
      </p:sp>
      <p:sp>
        <p:nvSpPr>
          <p:cNvPr id="3" name="Titre 2">
            <a:extLst>
              <a:ext uri="{FF2B5EF4-FFF2-40B4-BE49-F238E27FC236}">
                <a16:creationId xmlns:a16="http://schemas.microsoft.com/office/drawing/2014/main" id="{DB27B806-AAC6-E301-D213-991B483D5F16}"/>
              </a:ext>
            </a:extLst>
          </p:cNvPr>
          <p:cNvSpPr>
            <a:spLocks noGrp="1"/>
          </p:cNvSpPr>
          <p:nvPr>
            <p:ph type="title"/>
          </p:nvPr>
        </p:nvSpPr>
        <p:spPr/>
        <p:txBody>
          <a:bodyPr/>
          <a:lstStyle/>
          <a:p>
            <a:r>
              <a:rPr lang="fr-CH"/>
              <a:t>Pollution atmosphérique - Émissions de gaz à effet de serre (GES) </a:t>
            </a:r>
          </a:p>
        </p:txBody>
      </p:sp>
      <p:sp>
        <p:nvSpPr>
          <p:cNvPr id="4" name="Espace réservé du contenu 3">
            <a:extLst>
              <a:ext uri="{FF2B5EF4-FFF2-40B4-BE49-F238E27FC236}">
                <a16:creationId xmlns:a16="http://schemas.microsoft.com/office/drawing/2014/main" id="{AFD61A7D-5454-6CD8-419E-F66CE6766468}"/>
              </a:ext>
            </a:extLst>
          </p:cNvPr>
          <p:cNvSpPr>
            <a:spLocks noGrp="1"/>
          </p:cNvSpPr>
          <p:nvPr>
            <p:ph idx="1"/>
          </p:nvPr>
        </p:nvSpPr>
        <p:spPr/>
        <p:txBody>
          <a:bodyPr/>
          <a:lstStyle/>
          <a:p>
            <a:r>
              <a:rPr lang="fr-CH"/>
              <a:t>En 2021 les émissions annuelles GES produites en Suisse étaient de 45,2 millions de tonnes d’équivalents CO</a:t>
            </a:r>
            <a:r>
              <a:rPr lang="fr-CH" baseline="-25000"/>
              <a:t>2</a:t>
            </a:r>
            <a:r>
              <a:rPr lang="fr-CH"/>
              <a:t>, ce qui correspond à une réduction de 18% par rapport au niveau de 1990</a:t>
            </a:r>
          </a:p>
          <a:p>
            <a:endParaRPr lang="fr-CH"/>
          </a:p>
        </p:txBody>
      </p:sp>
      <p:graphicFrame>
        <p:nvGraphicFramePr>
          <p:cNvPr id="5" name="Grafico 7">
            <a:extLst>
              <a:ext uri="{FF2B5EF4-FFF2-40B4-BE49-F238E27FC236}">
                <a16:creationId xmlns:a16="http://schemas.microsoft.com/office/drawing/2014/main" id="{2D9B6E7C-47A7-0DE8-3331-189670EFB140}"/>
              </a:ext>
            </a:extLst>
          </p:cNvPr>
          <p:cNvGraphicFramePr>
            <a:graphicFrameLocks/>
          </p:cNvGraphicFramePr>
          <p:nvPr>
            <p:extLst>
              <p:ext uri="{D42A27DB-BD31-4B8C-83A1-F6EECF244321}">
                <p14:modId xmlns:p14="http://schemas.microsoft.com/office/powerpoint/2010/main" val="3861759881"/>
              </p:ext>
            </p:extLst>
          </p:nvPr>
        </p:nvGraphicFramePr>
        <p:xfrm>
          <a:off x="6236678" y="2659392"/>
          <a:ext cx="5802627" cy="35780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503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0D2BB8-06D9-1471-5BE2-BE758299FAAC}"/>
              </a:ext>
            </a:extLst>
          </p:cNvPr>
          <p:cNvSpPr>
            <a:spLocks noGrp="1"/>
          </p:cNvSpPr>
          <p:nvPr>
            <p:ph type="sldNum" sz="quarter" idx="12"/>
          </p:nvPr>
        </p:nvSpPr>
        <p:spPr/>
        <p:txBody>
          <a:bodyPr/>
          <a:lstStyle/>
          <a:p>
            <a:fld id="{75A4F164-3A46-4CEE-A25C-CA523D5E42F3}" type="slidenum">
              <a:rPr lang="fr-CH" smtClean="0"/>
              <a:pPr/>
              <a:t>19</a:t>
            </a:fld>
            <a:endParaRPr lang="fr-CH"/>
          </a:p>
        </p:txBody>
      </p:sp>
      <p:sp>
        <p:nvSpPr>
          <p:cNvPr id="3" name="Titre 2">
            <a:extLst>
              <a:ext uri="{FF2B5EF4-FFF2-40B4-BE49-F238E27FC236}">
                <a16:creationId xmlns:a16="http://schemas.microsoft.com/office/drawing/2014/main" id="{DB27B806-AAC6-E301-D213-991B483D5F16}"/>
              </a:ext>
            </a:extLst>
          </p:cNvPr>
          <p:cNvSpPr>
            <a:spLocks noGrp="1"/>
          </p:cNvSpPr>
          <p:nvPr>
            <p:ph type="title"/>
          </p:nvPr>
        </p:nvSpPr>
        <p:spPr/>
        <p:txBody>
          <a:bodyPr/>
          <a:lstStyle/>
          <a:p>
            <a:r>
              <a:rPr lang="fr-CH"/>
              <a:t>Pollution atmosphérique - Émissions de gaz à effet de serre (GES) </a:t>
            </a:r>
          </a:p>
        </p:txBody>
      </p:sp>
      <p:graphicFrame>
        <p:nvGraphicFramePr>
          <p:cNvPr id="5" name="Grafico 7">
            <a:extLst>
              <a:ext uri="{FF2B5EF4-FFF2-40B4-BE49-F238E27FC236}">
                <a16:creationId xmlns:a16="http://schemas.microsoft.com/office/drawing/2014/main" id="{2D9B6E7C-47A7-0DE8-3331-189670EFB140}"/>
              </a:ext>
            </a:extLst>
          </p:cNvPr>
          <p:cNvGraphicFramePr>
            <a:graphicFrameLocks/>
          </p:cNvGraphicFramePr>
          <p:nvPr/>
        </p:nvGraphicFramePr>
        <p:xfrm>
          <a:off x="6236678" y="2659392"/>
          <a:ext cx="5802627" cy="3578082"/>
        </p:xfrm>
        <a:graphic>
          <a:graphicData uri="http://schemas.openxmlformats.org/drawingml/2006/chart">
            <c:chart xmlns:c="http://schemas.openxmlformats.org/drawingml/2006/chart" xmlns:r="http://schemas.openxmlformats.org/officeDocument/2006/relationships" r:id="rId2"/>
          </a:graphicData>
        </a:graphic>
      </p:graphicFrame>
      <p:sp>
        <p:nvSpPr>
          <p:cNvPr id="7" name="Espace réservé du contenu 6">
            <a:extLst>
              <a:ext uri="{FF2B5EF4-FFF2-40B4-BE49-F238E27FC236}">
                <a16:creationId xmlns:a16="http://schemas.microsoft.com/office/drawing/2014/main" id="{BFFF0ED9-A39D-6783-CB67-EBA61C2F32EF}"/>
              </a:ext>
            </a:extLst>
          </p:cNvPr>
          <p:cNvSpPr>
            <a:spLocks noGrp="1"/>
          </p:cNvSpPr>
          <p:nvPr>
            <p:ph idx="1"/>
          </p:nvPr>
        </p:nvSpPr>
        <p:spPr/>
        <p:txBody>
          <a:bodyPr/>
          <a:lstStyle/>
          <a:p>
            <a:endParaRPr lang="fr-CH"/>
          </a:p>
        </p:txBody>
      </p:sp>
      <p:pic>
        <p:nvPicPr>
          <p:cNvPr id="8" name="Immagine 6">
            <a:extLst>
              <a:ext uri="{FF2B5EF4-FFF2-40B4-BE49-F238E27FC236}">
                <a16:creationId xmlns:a16="http://schemas.microsoft.com/office/drawing/2014/main" id="{F14FB6F9-BECD-A040-2DA1-23AB529DF80A}"/>
              </a:ext>
            </a:extLst>
          </p:cNvPr>
          <p:cNvPicPr>
            <a:picLocks noChangeAspect="1"/>
          </p:cNvPicPr>
          <p:nvPr/>
        </p:nvPicPr>
        <p:blipFill>
          <a:blip r:embed="rId3"/>
          <a:stretch>
            <a:fillRect/>
          </a:stretch>
        </p:blipFill>
        <p:spPr>
          <a:xfrm>
            <a:off x="2868613" y="1790638"/>
            <a:ext cx="4308216" cy="4369615"/>
          </a:xfrm>
          <a:prstGeom prst="rect">
            <a:avLst/>
          </a:prstGeom>
        </p:spPr>
      </p:pic>
      <p:pic>
        <p:nvPicPr>
          <p:cNvPr id="9" name="Immagine 9">
            <a:extLst>
              <a:ext uri="{FF2B5EF4-FFF2-40B4-BE49-F238E27FC236}">
                <a16:creationId xmlns:a16="http://schemas.microsoft.com/office/drawing/2014/main" id="{6A6C24D1-6EFC-7D9E-2CD2-C7685E917147}"/>
              </a:ext>
            </a:extLst>
          </p:cNvPr>
          <p:cNvPicPr>
            <a:picLocks noChangeAspect="1"/>
          </p:cNvPicPr>
          <p:nvPr/>
        </p:nvPicPr>
        <p:blipFill>
          <a:blip r:embed="rId4"/>
          <a:stretch>
            <a:fillRect/>
          </a:stretch>
        </p:blipFill>
        <p:spPr>
          <a:xfrm>
            <a:off x="7200348" y="1790638"/>
            <a:ext cx="1422846" cy="4446836"/>
          </a:xfrm>
          <a:prstGeom prst="rect">
            <a:avLst/>
          </a:prstGeom>
        </p:spPr>
      </p:pic>
      <p:grpSp>
        <p:nvGrpSpPr>
          <p:cNvPr id="10" name="Groupe 14">
            <a:extLst>
              <a:ext uri="{FF2B5EF4-FFF2-40B4-BE49-F238E27FC236}">
                <a16:creationId xmlns:a16="http://schemas.microsoft.com/office/drawing/2014/main" id="{6364B09F-FEBB-D4E5-CF5B-A6CCC65F1DE3}"/>
              </a:ext>
            </a:extLst>
          </p:cNvPr>
          <p:cNvGrpSpPr>
            <a:grpSpLocks/>
          </p:cNvGrpSpPr>
          <p:nvPr/>
        </p:nvGrpSpPr>
        <p:grpSpPr bwMode="auto">
          <a:xfrm>
            <a:off x="7661734" y="4265021"/>
            <a:ext cx="1924050" cy="260350"/>
            <a:chOff x="6949440" y="5074844"/>
            <a:chExt cx="1925411" cy="261610"/>
          </a:xfrm>
        </p:grpSpPr>
        <p:cxnSp>
          <p:nvCxnSpPr>
            <p:cNvPr id="11" name="Connecteur droit 8">
              <a:extLst>
                <a:ext uri="{FF2B5EF4-FFF2-40B4-BE49-F238E27FC236}">
                  <a16:creationId xmlns:a16="http://schemas.microsoft.com/office/drawing/2014/main" id="{75B4C0F7-CEBB-68BD-4002-1CA920D224EB}"/>
                </a:ext>
              </a:extLst>
            </p:cNvPr>
            <p:cNvCxnSpPr>
              <a:cxnSpLocks noChangeShapeType="1"/>
            </p:cNvCxnSpPr>
            <p:nvPr/>
          </p:nvCxnSpPr>
          <p:spPr bwMode="auto">
            <a:xfrm flipV="1">
              <a:off x="6949440" y="5205649"/>
              <a:ext cx="501559" cy="2077"/>
            </a:xfrm>
            <a:prstGeom prst="line">
              <a:avLst/>
            </a:prstGeom>
            <a:noFill/>
            <a:ln w="19050" cap="sq" algn="ctr">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ZoneTexte 9">
              <a:extLst>
                <a:ext uri="{FF2B5EF4-FFF2-40B4-BE49-F238E27FC236}">
                  <a16:creationId xmlns:a16="http://schemas.microsoft.com/office/drawing/2014/main" id="{D88A3863-2D3F-55B4-A31F-21393AF230F5}"/>
                </a:ext>
              </a:extLst>
            </p:cNvPr>
            <p:cNvSpPr txBox="1">
              <a:spLocks noChangeArrowheads="1"/>
            </p:cNvSpPr>
            <p:nvPr/>
          </p:nvSpPr>
          <p:spPr bwMode="auto">
            <a:xfrm>
              <a:off x="7450999" y="5074844"/>
              <a:ext cx="14238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100"/>
                <a:t>VLI 30 [µg / m</a:t>
              </a:r>
              <a:r>
                <a:rPr kumimoji="0" lang="fr-CH" altLang="fr-FR" sz="1100" baseline="30000"/>
                <a:t>3</a:t>
              </a:r>
              <a:r>
                <a:rPr kumimoji="0" lang="fr-CH" altLang="fr-FR" sz="1100"/>
                <a:t>]</a:t>
              </a:r>
              <a:endParaRPr kumimoji="0" lang="en-US" altLang="fr-FR" sz="1100"/>
            </a:p>
          </p:txBody>
        </p:sp>
      </p:grpSp>
      <p:sp>
        <p:nvSpPr>
          <p:cNvPr id="13" name="CasellaDiTesto 16">
            <a:extLst>
              <a:ext uri="{FF2B5EF4-FFF2-40B4-BE49-F238E27FC236}">
                <a16:creationId xmlns:a16="http://schemas.microsoft.com/office/drawing/2014/main" id="{5079344F-C5F4-0187-9A92-B8883E2DA5B4}"/>
              </a:ext>
            </a:extLst>
          </p:cNvPr>
          <p:cNvSpPr txBox="1"/>
          <p:nvPr/>
        </p:nvSpPr>
        <p:spPr>
          <a:xfrm>
            <a:off x="2868612" y="1427905"/>
            <a:ext cx="5675356" cy="338554"/>
          </a:xfrm>
          <a:prstGeom prst="rect">
            <a:avLst/>
          </a:prstGeom>
          <a:solidFill>
            <a:srgbClr val="005B85"/>
          </a:solidFill>
        </p:spPr>
        <p:txBody>
          <a:bodyPr wrap="square">
            <a:spAutoFit/>
          </a:bodyPr>
          <a:lstStyle/>
          <a:p>
            <a:pPr algn="ctr">
              <a:spcBef>
                <a:spcPct val="0"/>
              </a:spcBef>
              <a:buFontTx/>
              <a:buNone/>
            </a:pPr>
            <a:r>
              <a:rPr kumimoji="0" lang="fr-FR" altLang="fr-FR" sz="1600" b="1">
                <a:solidFill>
                  <a:schemeClr val="bg1"/>
                </a:solidFill>
                <a:latin typeface="Calibri" panose="020F0502020204030204" pitchFamily="34" charset="0"/>
                <a:cs typeface="Calibri" panose="020F0502020204030204" pitchFamily="34" charset="0"/>
              </a:rPr>
              <a:t>Genève, immission moyenne de NO</a:t>
            </a:r>
            <a:r>
              <a:rPr kumimoji="0" lang="fr-FR" altLang="fr-FR" sz="1600" b="1" baseline="-25000">
                <a:solidFill>
                  <a:schemeClr val="bg1"/>
                </a:solidFill>
                <a:latin typeface="Calibri" panose="020F0502020204030204" pitchFamily="34" charset="0"/>
                <a:cs typeface="Calibri" panose="020F0502020204030204" pitchFamily="34" charset="0"/>
              </a:rPr>
              <a:t>2</a:t>
            </a:r>
            <a:r>
              <a:rPr kumimoji="0" lang="fr-FR" altLang="fr-FR" sz="1600" b="1">
                <a:solidFill>
                  <a:schemeClr val="bg1"/>
                </a:solidFill>
                <a:latin typeface="Calibri" panose="020F0502020204030204" pitchFamily="34" charset="0"/>
                <a:cs typeface="Calibri" panose="020F0502020204030204" pitchFamily="34" charset="0"/>
              </a:rPr>
              <a:t> en 2021 </a:t>
            </a:r>
          </a:p>
        </p:txBody>
      </p:sp>
    </p:spTree>
    <p:extLst>
      <p:ext uri="{BB962C8B-B14F-4D97-AF65-F5344CB8AC3E}">
        <p14:creationId xmlns:p14="http://schemas.microsoft.com/office/powerpoint/2010/main" val="11313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fr-CH"/>
              <a:t>Réseaux de transport</a:t>
            </a:r>
            <a:endParaRPr lang="fr-FR"/>
          </a:p>
        </p:txBody>
      </p:sp>
      <p:sp>
        <p:nvSpPr>
          <p:cNvPr id="4099" name="Rectangle 3"/>
          <p:cNvSpPr>
            <a:spLocks noGrp="1" noChangeArrowheads="1"/>
          </p:cNvSpPr>
          <p:nvPr>
            <p:ph idx="1"/>
          </p:nvPr>
        </p:nvSpPr>
        <p:spPr/>
        <p:txBody>
          <a:bodyPr/>
          <a:lstStyle/>
          <a:p>
            <a:pPr eaLnBrk="1" hangingPunct="1"/>
            <a:r>
              <a:rPr lang="fr-CH"/>
              <a:t>Infrastructures de transport</a:t>
            </a:r>
          </a:p>
          <a:p>
            <a:pPr lvl="1" eaLnBrk="1" hangingPunct="1"/>
            <a:r>
              <a:rPr lang="fr-CH"/>
              <a:t>Domaine clé du fonctionnement de toute société humaine</a:t>
            </a:r>
          </a:p>
          <a:p>
            <a:pPr lvl="2"/>
            <a:r>
              <a:rPr lang="fr-CH"/>
              <a:t>Déplacements des personnes</a:t>
            </a:r>
          </a:p>
          <a:p>
            <a:pPr lvl="2"/>
            <a:r>
              <a:rPr lang="fr-CH"/>
              <a:t>Déplacement des biens et des marchandises</a:t>
            </a:r>
          </a:p>
          <a:p>
            <a:pPr eaLnBrk="1" hangingPunct="1"/>
            <a:r>
              <a:rPr lang="fr-CH"/>
              <a:t>Réseaux principaux</a:t>
            </a:r>
          </a:p>
          <a:p>
            <a:pPr lvl="1" eaLnBrk="1" hangingPunct="1"/>
            <a:r>
              <a:rPr lang="fr-CH"/>
              <a:t>Route </a:t>
            </a:r>
            <a:r>
              <a:rPr lang="fr-CH" sz="2400">
                <a:solidFill>
                  <a:srgbClr val="B2B2B2"/>
                </a:solidFill>
              </a:rPr>
              <a:t>: voitures, camions, bus, vélos, etc.</a:t>
            </a:r>
          </a:p>
          <a:p>
            <a:pPr lvl="1"/>
            <a:r>
              <a:rPr lang="fr-CH"/>
              <a:t>Chemin de fer</a:t>
            </a:r>
          </a:p>
          <a:p>
            <a:pPr lvl="1"/>
            <a:r>
              <a:rPr lang="fr-CH"/>
              <a:t>Mais aussi</a:t>
            </a:r>
          </a:p>
          <a:p>
            <a:pPr lvl="2"/>
            <a:r>
              <a:rPr lang="fr-CH"/>
              <a:t>Voies navigables, Aéroports, Transports par câbles, Oléoducs, etc.</a:t>
            </a:r>
          </a:p>
          <a:p>
            <a:pPr eaLnBrk="1" hangingPunct="1"/>
            <a:endParaRPr lang="fr-FR"/>
          </a:p>
        </p:txBody>
      </p:sp>
      <p:sp>
        <p:nvSpPr>
          <p:cNvPr id="2" name="Espace réservé du numéro de diapositive 1">
            <a:extLst>
              <a:ext uri="{FF2B5EF4-FFF2-40B4-BE49-F238E27FC236}">
                <a16:creationId xmlns:a16="http://schemas.microsoft.com/office/drawing/2014/main" id="{0551E7AB-1876-5483-2687-533192EA491A}"/>
              </a:ext>
            </a:extLst>
          </p:cNvPr>
          <p:cNvSpPr>
            <a:spLocks noGrp="1"/>
          </p:cNvSpPr>
          <p:nvPr>
            <p:ph type="sldNum" sz="quarter" idx="12"/>
          </p:nvPr>
        </p:nvSpPr>
        <p:spPr>
          <a:xfrm>
            <a:off x="11436350" y="6497638"/>
            <a:ext cx="754063" cy="360362"/>
          </a:xfrm>
        </p:spPr>
        <p:txBody>
          <a:bodyPr/>
          <a:lstStyle/>
          <a:p>
            <a:fld id="{75A4F164-3A46-4CEE-A25C-CA523D5E42F3}" type="slidenum">
              <a:rPr lang="fr-CH" smtClean="0"/>
              <a:pPr/>
              <a:t>2</a:t>
            </a:fld>
            <a:endParaRPr lang="fr-CH"/>
          </a:p>
        </p:txBody>
      </p:sp>
    </p:spTree>
    <p:extLst>
      <p:ext uri="{BB962C8B-B14F-4D97-AF65-F5344CB8AC3E}">
        <p14:creationId xmlns:p14="http://schemas.microsoft.com/office/powerpoint/2010/main" val="319491566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B339B3-F10C-33B1-834A-5515C6BFE313}"/>
              </a:ext>
            </a:extLst>
          </p:cNvPr>
          <p:cNvSpPr>
            <a:spLocks noGrp="1"/>
          </p:cNvSpPr>
          <p:nvPr>
            <p:ph type="sldNum" sz="quarter" idx="12"/>
          </p:nvPr>
        </p:nvSpPr>
        <p:spPr/>
        <p:txBody>
          <a:bodyPr/>
          <a:lstStyle/>
          <a:p>
            <a:fld id="{75A4F164-3A46-4CEE-A25C-CA523D5E42F3}" type="slidenum">
              <a:rPr lang="fr-CH" smtClean="0"/>
              <a:pPr/>
              <a:t>20</a:t>
            </a:fld>
            <a:endParaRPr lang="fr-CH"/>
          </a:p>
        </p:txBody>
      </p:sp>
      <p:sp>
        <p:nvSpPr>
          <p:cNvPr id="3" name="Titre 2">
            <a:extLst>
              <a:ext uri="{FF2B5EF4-FFF2-40B4-BE49-F238E27FC236}">
                <a16:creationId xmlns:a16="http://schemas.microsoft.com/office/drawing/2014/main" id="{05610BEC-943B-F51F-D71D-EDD58B2896C8}"/>
              </a:ext>
            </a:extLst>
          </p:cNvPr>
          <p:cNvSpPr>
            <a:spLocks noGrp="1"/>
          </p:cNvSpPr>
          <p:nvPr>
            <p:ph type="title"/>
          </p:nvPr>
        </p:nvSpPr>
        <p:spPr/>
        <p:txBody>
          <a:bodyPr/>
          <a:lstStyle/>
          <a:p>
            <a:r>
              <a:rPr lang="fr-CH"/>
              <a:t>Nuisances sonores</a:t>
            </a:r>
          </a:p>
        </p:txBody>
      </p:sp>
      <p:sp>
        <p:nvSpPr>
          <p:cNvPr id="4" name="Espace réservé du contenu 3">
            <a:extLst>
              <a:ext uri="{FF2B5EF4-FFF2-40B4-BE49-F238E27FC236}">
                <a16:creationId xmlns:a16="http://schemas.microsoft.com/office/drawing/2014/main" id="{A1F8561C-1343-1053-942F-182028C934EB}"/>
              </a:ext>
            </a:extLst>
          </p:cNvPr>
          <p:cNvSpPr>
            <a:spLocks noGrp="1"/>
          </p:cNvSpPr>
          <p:nvPr>
            <p:ph idx="1"/>
          </p:nvPr>
        </p:nvSpPr>
        <p:spPr/>
        <p:txBody>
          <a:bodyPr/>
          <a:lstStyle/>
          <a:p>
            <a:r>
              <a:rPr lang="fr-CH"/>
              <a:t>La législation fédérale oblige les cantons et les communes à assainir leurs routes qui dépassent notablement de jour et/ou de nuit les valeurs limite d'immission (VLI), afin de réduire les nuisances sonores en dessous des limites légales (avant 2015 pour les routes nationales et avant 2018 pour les routes cantonales et communales)</a:t>
            </a:r>
          </a:p>
          <a:p>
            <a:endParaRPr lang="fr-CH"/>
          </a:p>
        </p:txBody>
      </p:sp>
      <p:pic>
        <p:nvPicPr>
          <p:cNvPr id="5" name="Image 4">
            <a:extLst>
              <a:ext uri="{FF2B5EF4-FFF2-40B4-BE49-F238E27FC236}">
                <a16:creationId xmlns:a16="http://schemas.microsoft.com/office/drawing/2014/main" id="{C0E18AE8-33DE-01FA-3604-D3596907248F}"/>
              </a:ext>
            </a:extLst>
          </p:cNvPr>
          <p:cNvPicPr>
            <a:picLocks noChangeAspect="1"/>
          </p:cNvPicPr>
          <p:nvPr/>
        </p:nvPicPr>
        <p:blipFill>
          <a:blip r:embed="rId2"/>
          <a:stretch>
            <a:fillRect/>
          </a:stretch>
        </p:blipFill>
        <p:spPr>
          <a:xfrm>
            <a:off x="7120779" y="3246136"/>
            <a:ext cx="4315317" cy="2991337"/>
          </a:xfrm>
          <a:prstGeom prst="rect">
            <a:avLst/>
          </a:prstGeom>
        </p:spPr>
      </p:pic>
    </p:spTree>
    <p:extLst>
      <p:ext uri="{BB962C8B-B14F-4D97-AF65-F5344CB8AC3E}">
        <p14:creationId xmlns:p14="http://schemas.microsoft.com/office/powerpoint/2010/main" val="247377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A056275-BA6E-5973-8311-C9A7F8D4A947}"/>
              </a:ext>
            </a:extLst>
          </p:cNvPr>
          <p:cNvSpPr>
            <a:spLocks noGrp="1"/>
          </p:cNvSpPr>
          <p:nvPr>
            <p:ph type="sldNum" sz="quarter" idx="12"/>
          </p:nvPr>
        </p:nvSpPr>
        <p:spPr/>
        <p:txBody>
          <a:bodyPr/>
          <a:lstStyle/>
          <a:p>
            <a:fld id="{75A4F164-3A46-4CEE-A25C-CA523D5E42F3}" type="slidenum">
              <a:rPr lang="fr-CH" smtClean="0"/>
              <a:pPr/>
              <a:t>21</a:t>
            </a:fld>
            <a:endParaRPr lang="fr-CH"/>
          </a:p>
        </p:txBody>
      </p:sp>
      <p:sp>
        <p:nvSpPr>
          <p:cNvPr id="3" name="Titre 2">
            <a:extLst>
              <a:ext uri="{FF2B5EF4-FFF2-40B4-BE49-F238E27FC236}">
                <a16:creationId xmlns:a16="http://schemas.microsoft.com/office/drawing/2014/main" id="{B3EFD861-49F7-9B1E-3FD4-171D9B4BD619}"/>
              </a:ext>
            </a:extLst>
          </p:cNvPr>
          <p:cNvSpPr>
            <a:spLocks noGrp="1"/>
          </p:cNvSpPr>
          <p:nvPr>
            <p:ph type="title"/>
          </p:nvPr>
        </p:nvSpPr>
        <p:spPr/>
        <p:txBody>
          <a:bodyPr/>
          <a:lstStyle/>
          <a:p>
            <a:r>
              <a:rPr lang="fr-CH"/>
              <a:t>Démarche EIE</a:t>
            </a:r>
          </a:p>
        </p:txBody>
      </p:sp>
      <p:sp>
        <p:nvSpPr>
          <p:cNvPr id="4" name="Espace réservé du contenu 3">
            <a:extLst>
              <a:ext uri="{FF2B5EF4-FFF2-40B4-BE49-F238E27FC236}">
                <a16:creationId xmlns:a16="http://schemas.microsoft.com/office/drawing/2014/main" id="{57F45C40-3576-2759-BEC8-B6FE1B8B403B}"/>
              </a:ext>
            </a:extLst>
          </p:cNvPr>
          <p:cNvSpPr>
            <a:spLocks noGrp="1"/>
          </p:cNvSpPr>
          <p:nvPr>
            <p:ph idx="1"/>
          </p:nvPr>
        </p:nvSpPr>
        <p:spPr/>
        <p:txBody>
          <a:bodyPr/>
          <a:lstStyle/>
          <a:p>
            <a:r>
              <a:rPr lang="fr-CH"/>
              <a:t>Nécessité d’une EIE pour les infrastructures de transport</a:t>
            </a:r>
          </a:p>
          <a:p>
            <a:pPr lvl="1"/>
            <a:r>
              <a:rPr lang="fr-CH"/>
              <a:t>OEIE, annexe, chapitre 1</a:t>
            </a:r>
          </a:p>
          <a:p>
            <a:r>
              <a:rPr lang="fr-CH"/>
              <a:t>Nouvelles installations</a:t>
            </a:r>
          </a:p>
          <a:p>
            <a:r>
              <a:rPr lang="fr-CH"/>
              <a:t>Installations existantes : modifications notables, changement d’affectation</a:t>
            </a:r>
          </a:p>
          <a:p>
            <a:endParaRPr lang="fr-CH"/>
          </a:p>
          <a:p>
            <a:r>
              <a:rPr lang="fr-CH"/>
              <a:t>Nécessité d’une EIE pour les installations générant un surplus de trafic</a:t>
            </a:r>
          </a:p>
          <a:p>
            <a:pPr lvl="1"/>
            <a:r>
              <a:rPr lang="fr-CH"/>
              <a:t>Impacts loin de l’installation concernée</a:t>
            </a:r>
          </a:p>
        </p:txBody>
      </p:sp>
    </p:spTree>
    <p:extLst>
      <p:ext uri="{BB962C8B-B14F-4D97-AF65-F5344CB8AC3E}">
        <p14:creationId xmlns:p14="http://schemas.microsoft.com/office/powerpoint/2010/main" val="57189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C636ABC-76AC-361B-5DA5-8B1DA7BC7D16}"/>
              </a:ext>
            </a:extLst>
          </p:cNvPr>
          <p:cNvSpPr>
            <a:spLocks noGrp="1"/>
          </p:cNvSpPr>
          <p:nvPr>
            <p:ph type="sldNum" sz="quarter" idx="12"/>
          </p:nvPr>
        </p:nvSpPr>
        <p:spPr/>
        <p:txBody>
          <a:bodyPr/>
          <a:lstStyle/>
          <a:p>
            <a:fld id="{75A4F164-3A46-4CEE-A25C-CA523D5E42F3}" type="slidenum">
              <a:rPr lang="fr-CH" smtClean="0"/>
              <a:pPr/>
              <a:t>22</a:t>
            </a:fld>
            <a:endParaRPr lang="fr-CH"/>
          </a:p>
        </p:txBody>
      </p:sp>
      <p:sp>
        <p:nvSpPr>
          <p:cNvPr id="3" name="Titre 2">
            <a:extLst>
              <a:ext uri="{FF2B5EF4-FFF2-40B4-BE49-F238E27FC236}">
                <a16:creationId xmlns:a16="http://schemas.microsoft.com/office/drawing/2014/main" id="{749168AA-7B70-F13A-6118-60D35886E801}"/>
              </a:ext>
            </a:extLst>
          </p:cNvPr>
          <p:cNvSpPr>
            <a:spLocks noGrp="1"/>
          </p:cNvSpPr>
          <p:nvPr>
            <p:ph type="title"/>
          </p:nvPr>
        </p:nvSpPr>
        <p:spPr/>
        <p:txBody>
          <a:bodyPr/>
          <a:lstStyle/>
          <a:p>
            <a:r>
              <a:rPr lang="fr-CH"/>
              <a:t>OEIE, Annexe, chapitre 11</a:t>
            </a:r>
          </a:p>
        </p:txBody>
      </p:sp>
      <p:sp>
        <p:nvSpPr>
          <p:cNvPr id="4" name="Espace réservé du contenu 3">
            <a:extLst>
              <a:ext uri="{FF2B5EF4-FFF2-40B4-BE49-F238E27FC236}">
                <a16:creationId xmlns:a16="http://schemas.microsoft.com/office/drawing/2014/main" id="{A3E11E5A-AA97-9334-5743-BDB38E668AE3}"/>
              </a:ext>
            </a:extLst>
          </p:cNvPr>
          <p:cNvSpPr>
            <a:spLocks noGrp="1"/>
          </p:cNvSpPr>
          <p:nvPr>
            <p:ph idx="1"/>
          </p:nvPr>
        </p:nvSpPr>
        <p:spPr/>
        <p:txBody>
          <a:bodyPr/>
          <a:lstStyle/>
          <a:p>
            <a:r>
              <a:rPr lang="fr-CH"/>
              <a:t>Routes </a:t>
            </a:r>
          </a:p>
        </p:txBody>
      </p:sp>
      <p:pic>
        <p:nvPicPr>
          <p:cNvPr id="8" name="Image 7">
            <a:extLst>
              <a:ext uri="{FF2B5EF4-FFF2-40B4-BE49-F238E27FC236}">
                <a16:creationId xmlns:a16="http://schemas.microsoft.com/office/drawing/2014/main" id="{6EB7A21C-5E40-47EE-00AD-D4FB31D0EC6E}"/>
              </a:ext>
            </a:extLst>
          </p:cNvPr>
          <p:cNvPicPr>
            <a:picLocks noChangeAspect="1"/>
          </p:cNvPicPr>
          <p:nvPr/>
        </p:nvPicPr>
        <p:blipFill>
          <a:blip r:embed="rId2"/>
          <a:stretch>
            <a:fillRect/>
          </a:stretch>
        </p:blipFill>
        <p:spPr>
          <a:xfrm>
            <a:off x="2679700" y="1440000"/>
            <a:ext cx="5090457" cy="4890950"/>
          </a:xfrm>
          <a:prstGeom prst="rect">
            <a:avLst/>
          </a:prstGeom>
        </p:spPr>
      </p:pic>
    </p:spTree>
    <p:extLst>
      <p:ext uri="{BB962C8B-B14F-4D97-AF65-F5344CB8AC3E}">
        <p14:creationId xmlns:p14="http://schemas.microsoft.com/office/powerpoint/2010/main" val="361511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C636ABC-76AC-361B-5DA5-8B1DA7BC7D16}"/>
              </a:ext>
            </a:extLst>
          </p:cNvPr>
          <p:cNvSpPr>
            <a:spLocks noGrp="1"/>
          </p:cNvSpPr>
          <p:nvPr>
            <p:ph type="sldNum" sz="quarter" idx="12"/>
          </p:nvPr>
        </p:nvSpPr>
        <p:spPr/>
        <p:txBody>
          <a:bodyPr/>
          <a:lstStyle/>
          <a:p>
            <a:fld id="{75A4F164-3A46-4CEE-A25C-CA523D5E42F3}" type="slidenum">
              <a:rPr lang="fr-CH" smtClean="0"/>
              <a:pPr/>
              <a:t>23</a:t>
            </a:fld>
            <a:endParaRPr lang="fr-CH"/>
          </a:p>
        </p:txBody>
      </p:sp>
      <p:sp>
        <p:nvSpPr>
          <p:cNvPr id="3" name="Titre 2">
            <a:extLst>
              <a:ext uri="{FF2B5EF4-FFF2-40B4-BE49-F238E27FC236}">
                <a16:creationId xmlns:a16="http://schemas.microsoft.com/office/drawing/2014/main" id="{749168AA-7B70-F13A-6118-60D35886E801}"/>
              </a:ext>
            </a:extLst>
          </p:cNvPr>
          <p:cNvSpPr>
            <a:spLocks noGrp="1"/>
          </p:cNvSpPr>
          <p:nvPr>
            <p:ph type="title"/>
          </p:nvPr>
        </p:nvSpPr>
        <p:spPr/>
        <p:txBody>
          <a:bodyPr/>
          <a:lstStyle/>
          <a:p>
            <a:r>
              <a:rPr lang="fr-CH"/>
              <a:t>OEIE, Annexe, chapitre 12</a:t>
            </a:r>
          </a:p>
        </p:txBody>
      </p:sp>
      <p:sp>
        <p:nvSpPr>
          <p:cNvPr id="4" name="Espace réservé du contenu 3">
            <a:extLst>
              <a:ext uri="{FF2B5EF4-FFF2-40B4-BE49-F238E27FC236}">
                <a16:creationId xmlns:a16="http://schemas.microsoft.com/office/drawing/2014/main" id="{A3E11E5A-AA97-9334-5743-BDB38E668AE3}"/>
              </a:ext>
            </a:extLst>
          </p:cNvPr>
          <p:cNvSpPr>
            <a:spLocks noGrp="1"/>
          </p:cNvSpPr>
          <p:nvPr>
            <p:ph idx="1"/>
          </p:nvPr>
        </p:nvSpPr>
        <p:spPr/>
        <p:txBody>
          <a:bodyPr/>
          <a:lstStyle/>
          <a:p>
            <a:r>
              <a:rPr lang="fr-CH"/>
              <a:t>Chemin de fer </a:t>
            </a:r>
          </a:p>
        </p:txBody>
      </p:sp>
      <p:pic>
        <p:nvPicPr>
          <p:cNvPr id="6" name="Image 5">
            <a:extLst>
              <a:ext uri="{FF2B5EF4-FFF2-40B4-BE49-F238E27FC236}">
                <a16:creationId xmlns:a16="http://schemas.microsoft.com/office/drawing/2014/main" id="{6B519B24-5B56-35BC-4465-2B7DAC2F5A5B}"/>
              </a:ext>
            </a:extLst>
          </p:cNvPr>
          <p:cNvPicPr>
            <a:picLocks noChangeAspect="1"/>
          </p:cNvPicPr>
          <p:nvPr/>
        </p:nvPicPr>
        <p:blipFill>
          <a:blip r:embed="rId2"/>
          <a:stretch>
            <a:fillRect/>
          </a:stretch>
        </p:blipFill>
        <p:spPr>
          <a:xfrm>
            <a:off x="3238499" y="1479076"/>
            <a:ext cx="6847681" cy="4674073"/>
          </a:xfrm>
          <a:prstGeom prst="rect">
            <a:avLst/>
          </a:prstGeom>
        </p:spPr>
      </p:pic>
    </p:spTree>
    <p:extLst>
      <p:ext uri="{BB962C8B-B14F-4D97-AF65-F5344CB8AC3E}">
        <p14:creationId xmlns:p14="http://schemas.microsoft.com/office/powerpoint/2010/main" val="339255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2CF62CA-4207-953A-79DD-103324C80592}"/>
              </a:ext>
            </a:extLst>
          </p:cNvPr>
          <p:cNvSpPr>
            <a:spLocks noGrp="1"/>
          </p:cNvSpPr>
          <p:nvPr>
            <p:ph type="sldNum" sz="quarter" idx="12"/>
          </p:nvPr>
        </p:nvSpPr>
        <p:spPr/>
        <p:txBody>
          <a:bodyPr/>
          <a:lstStyle/>
          <a:p>
            <a:fld id="{75A4F164-3A46-4CEE-A25C-CA523D5E42F3}" type="slidenum">
              <a:rPr lang="fr-CH" smtClean="0"/>
              <a:pPr/>
              <a:t>24</a:t>
            </a:fld>
            <a:endParaRPr lang="fr-CH"/>
          </a:p>
        </p:txBody>
      </p:sp>
      <p:sp>
        <p:nvSpPr>
          <p:cNvPr id="3" name="Titre 2">
            <a:extLst>
              <a:ext uri="{FF2B5EF4-FFF2-40B4-BE49-F238E27FC236}">
                <a16:creationId xmlns:a16="http://schemas.microsoft.com/office/drawing/2014/main" id="{8FB5FF83-1A49-55E1-97CE-802706D362A1}"/>
              </a:ext>
            </a:extLst>
          </p:cNvPr>
          <p:cNvSpPr>
            <a:spLocks noGrp="1"/>
          </p:cNvSpPr>
          <p:nvPr>
            <p:ph type="title"/>
          </p:nvPr>
        </p:nvSpPr>
        <p:spPr/>
        <p:txBody>
          <a:bodyPr/>
          <a:lstStyle/>
          <a:p>
            <a:r>
              <a:rPr lang="fr-CH"/>
              <a:t>Démarche EIE dans le domaine de la mobilité</a:t>
            </a:r>
          </a:p>
        </p:txBody>
      </p:sp>
      <p:sp>
        <p:nvSpPr>
          <p:cNvPr id="4" name="Espace réservé du contenu 3">
            <a:extLst>
              <a:ext uri="{FF2B5EF4-FFF2-40B4-BE49-F238E27FC236}">
                <a16:creationId xmlns:a16="http://schemas.microsoft.com/office/drawing/2014/main" id="{93ABBCDC-2038-829A-1948-C107E9208E62}"/>
              </a:ext>
            </a:extLst>
          </p:cNvPr>
          <p:cNvSpPr>
            <a:spLocks noGrp="1"/>
          </p:cNvSpPr>
          <p:nvPr>
            <p:ph idx="1"/>
          </p:nvPr>
        </p:nvSpPr>
        <p:spPr/>
        <p:txBody>
          <a:bodyPr/>
          <a:lstStyle/>
          <a:p>
            <a:r>
              <a:rPr lang="fr-CH"/>
              <a:t>Définition des besoins du projet (stationnement, génération de trafic)</a:t>
            </a:r>
          </a:p>
          <a:p>
            <a:r>
              <a:rPr lang="fr-CH"/>
              <a:t>Confrontation des besoins du projet à la législation (stationnement)</a:t>
            </a:r>
          </a:p>
          <a:p>
            <a:r>
              <a:rPr lang="fr-CH"/>
              <a:t>Définition des charges de trafic du projet</a:t>
            </a:r>
          </a:p>
          <a:p>
            <a:r>
              <a:rPr lang="fr-CH"/>
              <a:t>Évaluation des impacts induits par le trafic du projet</a:t>
            </a:r>
          </a:p>
          <a:p>
            <a:pPr lvl="1"/>
            <a:r>
              <a:rPr lang="fr-CH"/>
              <a:t>Sur le fonctionnement du réseau routier</a:t>
            </a:r>
          </a:p>
          <a:p>
            <a:pPr lvl="1"/>
            <a:r>
              <a:rPr lang="fr-CH"/>
              <a:t>Sur la protection de l’air</a:t>
            </a:r>
          </a:p>
          <a:p>
            <a:pPr lvl="1"/>
            <a:r>
              <a:rPr lang="fr-CH"/>
              <a:t>Sur l’environnement sonore</a:t>
            </a:r>
          </a:p>
          <a:p>
            <a:endParaRPr lang="fr-CH"/>
          </a:p>
        </p:txBody>
      </p:sp>
    </p:spTree>
    <p:extLst>
      <p:ext uri="{BB962C8B-B14F-4D97-AF65-F5344CB8AC3E}">
        <p14:creationId xmlns:p14="http://schemas.microsoft.com/office/powerpoint/2010/main" val="124154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09EC17B-3CE2-E79F-135F-E467DA926DC3}"/>
              </a:ext>
            </a:extLst>
          </p:cNvPr>
          <p:cNvSpPr>
            <a:spLocks noGrp="1"/>
          </p:cNvSpPr>
          <p:nvPr>
            <p:ph type="sldNum" sz="quarter" idx="12"/>
          </p:nvPr>
        </p:nvSpPr>
        <p:spPr/>
        <p:txBody>
          <a:bodyPr/>
          <a:lstStyle/>
          <a:p>
            <a:fld id="{75A4F164-3A46-4CEE-A25C-CA523D5E42F3}" type="slidenum">
              <a:rPr lang="fr-CH" smtClean="0"/>
              <a:pPr/>
              <a:t>25</a:t>
            </a:fld>
            <a:endParaRPr lang="fr-CH"/>
          </a:p>
        </p:txBody>
      </p:sp>
      <p:sp>
        <p:nvSpPr>
          <p:cNvPr id="3" name="Titre 2">
            <a:extLst>
              <a:ext uri="{FF2B5EF4-FFF2-40B4-BE49-F238E27FC236}">
                <a16:creationId xmlns:a16="http://schemas.microsoft.com/office/drawing/2014/main" id="{AA918007-4D1F-EDB5-43B6-2E3764E51347}"/>
              </a:ext>
            </a:extLst>
          </p:cNvPr>
          <p:cNvSpPr>
            <a:spLocks noGrp="1"/>
          </p:cNvSpPr>
          <p:nvPr>
            <p:ph type="title"/>
          </p:nvPr>
        </p:nvSpPr>
        <p:spPr/>
        <p:txBody>
          <a:bodyPr/>
          <a:lstStyle/>
          <a:p>
            <a:r>
              <a:rPr lang="fr-CH"/>
              <a:t>Exigences légales relatives au trafic</a:t>
            </a:r>
          </a:p>
        </p:txBody>
      </p:sp>
      <p:sp>
        <p:nvSpPr>
          <p:cNvPr id="4" name="Espace réservé du contenu 3">
            <a:extLst>
              <a:ext uri="{FF2B5EF4-FFF2-40B4-BE49-F238E27FC236}">
                <a16:creationId xmlns:a16="http://schemas.microsoft.com/office/drawing/2014/main" id="{3AB15192-9E08-9BE9-39E5-E14BA6D8203A}"/>
              </a:ext>
            </a:extLst>
          </p:cNvPr>
          <p:cNvSpPr>
            <a:spLocks noGrp="1"/>
          </p:cNvSpPr>
          <p:nvPr>
            <p:ph idx="1"/>
          </p:nvPr>
        </p:nvSpPr>
        <p:spPr/>
        <p:txBody>
          <a:bodyPr/>
          <a:lstStyle/>
          <a:p>
            <a:endParaRPr lang="fr-CH"/>
          </a:p>
        </p:txBody>
      </p:sp>
      <p:grpSp>
        <p:nvGrpSpPr>
          <p:cNvPr id="5" name="Gruppo 1">
            <a:extLst>
              <a:ext uri="{FF2B5EF4-FFF2-40B4-BE49-F238E27FC236}">
                <a16:creationId xmlns:a16="http://schemas.microsoft.com/office/drawing/2014/main" id="{CD513F10-A4B1-CB5F-1F4B-D7D7C95956DC}"/>
              </a:ext>
            </a:extLst>
          </p:cNvPr>
          <p:cNvGrpSpPr/>
          <p:nvPr/>
        </p:nvGrpSpPr>
        <p:grpSpPr>
          <a:xfrm>
            <a:off x="1848219" y="1564728"/>
            <a:ext cx="8506913" cy="4700305"/>
            <a:chOff x="2349442" y="1564728"/>
            <a:chExt cx="8506913" cy="4700305"/>
          </a:xfrm>
        </p:grpSpPr>
        <p:sp>
          <p:nvSpPr>
            <p:cNvPr id="6" name="Freccia a destra 35">
              <a:extLst>
                <a:ext uri="{FF2B5EF4-FFF2-40B4-BE49-F238E27FC236}">
                  <a16:creationId xmlns:a16="http://schemas.microsoft.com/office/drawing/2014/main" id="{3C92F71A-27F7-CC85-9065-D64DC914539C}"/>
                </a:ext>
              </a:extLst>
            </p:cNvPr>
            <p:cNvSpPr/>
            <p:nvPr/>
          </p:nvSpPr>
          <p:spPr>
            <a:xfrm>
              <a:off x="4888513" y="1896117"/>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7" name="Freccia a destra 36">
              <a:extLst>
                <a:ext uri="{FF2B5EF4-FFF2-40B4-BE49-F238E27FC236}">
                  <a16:creationId xmlns:a16="http://schemas.microsoft.com/office/drawing/2014/main" id="{1A762FCF-55D9-8945-3B5F-658F55EAECEF}"/>
                </a:ext>
              </a:extLst>
            </p:cNvPr>
            <p:cNvSpPr/>
            <p:nvPr/>
          </p:nvSpPr>
          <p:spPr>
            <a:xfrm>
              <a:off x="4888513" y="4316141"/>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8" name="Freccia a destra 37">
              <a:extLst>
                <a:ext uri="{FF2B5EF4-FFF2-40B4-BE49-F238E27FC236}">
                  <a16:creationId xmlns:a16="http://schemas.microsoft.com/office/drawing/2014/main" id="{AF61438B-A14B-74E5-6B8F-92D732F1A4CD}"/>
                </a:ext>
              </a:extLst>
            </p:cNvPr>
            <p:cNvSpPr/>
            <p:nvPr/>
          </p:nvSpPr>
          <p:spPr>
            <a:xfrm>
              <a:off x="4885472" y="5515757"/>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nvGrpSpPr>
            <p:cNvPr id="9" name="Gruppo 39">
              <a:extLst>
                <a:ext uri="{FF2B5EF4-FFF2-40B4-BE49-F238E27FC236}">
                  <a16:creationId xmlns:a16="http://schemas.microsoft.com/office/drawing/2014/main" id="{B7B62CB2-C346-E8C3-53F8-1564DA9F12F8}"/>
                </a:ext>
              </a:extLst>
            </p:cNvPr>
            <p:cNvGrpSpPr/>
            <p:nvPr/>
          </p:nvGrpSpPr>
          <p:grpSpPr>
            <a:xfrm>
              <a:off x="2349442" y="1564728"/>
              <a:ext cx="556591" cy="1080000"/>
              <a:chOff x="490162" y="1592264"/>
              <a:chExt cx="556591" cy="1111180"/>
            </a:xfrm>
          </p:grpSpPr>
          <p:sp>
            <p:nvSpPr>
              <p:cNvPr id="44" name="Rettangolo 38">
                <a:extLst>
                  <a:ext uri="{FF2B5EF4-FFF2-40B4-BE49-F238E27FC236}">
                    <a16:creationId xmlns:a16="http://schemas.microsoft.com/office/drawing/2014/main" id="{B04DB82D-15C5-CABA-4BD6-6956D4C461E0}"/>
                  </a:ext>
                </a:extLst>
              </p:cNvPr>
              <p:cNvSpPr/>
              <p:nvPr/>
            </p:nvSpPr>
            <p:spPr>
              <a:xfrm>
                <a:off x="550862" y="1592264"/>
                <a:ext cx="447139" cy="111118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5" name="Text Box 15">
                <a:extLst>
                  <a:ext uri="{FF2B5EF4-FFF2-40B4-BE49-F238E27FC236}">
                    <a16:creationId xmlns:a16="http://schemas.microsoft.com/office/drawing/2014/main" id="{6AC8665E-D4A0-369B-D35D-FEDDF36A60F1}"/>
                  </a:ext>
                </a:extLst>
              </p:cNvPr>
              <p:cNvSpPr txBox="1">
                <a:spLocks noChangeArrowheads="1"/>
              </p:cNvSpPr>
              <p:nvPr/>
            </p:nvSpPr>
            <p:spPr bwMode="auto">
              <a:xfrm>
                <a:off x="490162" y="1963188"/>
                <a:ext cx="556591"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1</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10" name="Gruppo 40">
              <a:extLst>
                <a:ext uri="{FF2B5EF4-FFF2-40B4-BE49-F238E27FC236}">
                  <a16:creationId xmlns:a16="http://schemas.microsoft.com/office/drawing/2014/main" id="{52B75363-0A99-EA72-DA87-2A13D9F817E1}"/>
                </a:ext>
              </a:extLst>
            </p:cNvPr>
            <p:cNvGrpSpPr/>
            <p:nvPr/>
          </p:nvGrpSpPr>
          <p:grpSpPr>
            <a:xfrm>
              <a:off x="2349442" y="2763932"/>
              <a:ext cx="556591" cy="1080000"/>
              <a:chOff x="490162" y="1592264"/>
              <a:chExt cx="556591" cy="1111180"/>
            </a:xfrm>
          </p:grpSpPr>
          <p:sp>
            <p:nvSpPr>
              <p:cNvPr id="42" name="Rettangolo 41">
                <a:extLst>
                  <a:ext uri="{FF2B5EF4-FFF2-40B4-BE49-F238E27FC236}">
                    <a16:creationId xmlns:a16="http://schemas.microsoft.com/office/drawing/2014/main" id="{7A7DB6E3-9EC3-DAF4-D054-6E8EB199D807}"/>
                  </a:ext>
                </a:extLst>
              </p:cNvPr>
              <p:cNvSpPr/>
              <p:nvPr/>
            </p:nvSpPr>
            <p:spPr>
              <a:xfrm>
                <a:off x="550862" y="1592264"/>
                <a:ext cx="447139" cy="111118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3" name="Text Box 15">
                <a:extLst>
                  <a:ext uri="{FF2B5EF4-FFF2-40B4-BE49-F238E27FC236}">
                    <a16:creationId xmlns:a16="http://schemas.microsoft.com/office/drawing/2014/main" id="{34EE7CA8-5433-18C2-8985-F14A6CB39EBC}"/>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2</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11" name="Gruppo 43">
              <a:extLst>
                <a:ext uri="{FF2B5EF4-FFF2-40B4-BE49-F238E27FC236}">
                  <a16:creationId xmlns:a16="http://schemas.microsoft.com/office/drawing/2014/main" id="{67AB9D10-31CC-99BB-4BDC-9F107512113A}"/>
                </a:ext>
              </a:extLst>
            </p:cNvPr>
            <p:cNvGrpSpPr/>
            <p:nvPr/>
          </p:nvGrpSpPr>
          <p:grpSpPr>
            <a:xfrm>
              <a:off x="2352285" y="3963136"/>
              <a:ext cx="556591" cy="1080000"/>
              <a:chOff x="490162" y="1592264"/>
              <a:chExt cx="556591" cy="1111180"/>
            </a:xfrm>
          </p:grpSpPr>
          <p:sp>
            <p:nvSpPr>
              <p:cNvPr id="40" name="Rettangolo 44">
                <a:extLst>
                  <a:ext uri="{FF2B5EF4-FFF2-40B4-BE49-F238E27FC236}">
                    <a16:creationId xmlns:a16="http://schemas.microsoft.com/office/drawing/2014/main" id="{7735F4B7-4F95-2389-37EC-FACC1EF30282}"/>
                  </a:ext>
                </a:extLst>
              </p:cNvPr>
              <p:cNvSpPr/>
              <p:nvPr/>
            </p:nvSpPr>
            <p:spPr>
              <a:xfrm>
                <a:off x="550862" y="1592264"/>
                <a:ext cx="447139" cy="111118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1" name="Text Box 15">
                <a:extLst>
                  <a:ext uri="{FF2B5EF4-FFF2-40B4-BE49-F238E27FC236}">
                    <a16:creationId xmlns:a16="http://schemas.microsoft.com/office/drawing/2014/main" id="{C35E256A-3846-4B23-F7F1-3500458DD1BC}"/>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3</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12" name="Gruppo 46">
              <a:extLst>
                <a:ext uri="{FF2B5EF4-FFF2-40B4-BE49-F238E27FC236}">
                  <a16:creationId xmlns:a16="http://schemas.microsoft.com/office/drawing/2014/main" id="{9A8DB9D0-6A8E-65C5-7D0A-B546EFEC66CA}"/>
                </a:ext>
              </a:extLst>
            </p:cNvPr>
            <p:cNvGrpSpPr/>
            <p:nvPr/>
          </p:nvGrpSpPr>
          <p:grpSpPr>
            <a:xfrm>
              <a:off x="2355415" y="5185033"/>
              <a:ext cx="556591" cy="1080000"/>
              <a:chOff x="490162" y="1592264"/>
              <a:chExt cx="556591" cy="1111180"/>
            </a:xfrm>
          </p:grpSpPr>
          <p:sp>
            <p:nvSpPr>
              <p:cNvPr id="38" name="Rettangolo 47">
                <a:extLst>
                  <a:ext uri="{FF2B5EF4-FFF2-40B4-BE49-F238E27FC236}">
                    <a16:creationId xmlns:a16="http://schemas.microsoft.com/office/drawing/2014/main" id="{DB0681FA-43A7-2B1E-9651-AC3E975D45A2}"/>
                  </a:ext>
                </a:extLst>
              </p:cNvPr>
              <p:cNvSpPr/>
              <p:nvPr/>
            </p:nvSpPr>
            <p:spPr>
              <a:xfrm>
                <a:off x="550862" y="1592264"/>
                <a:ext cx="447139" cy="111118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9" name="Text Box 15">
                <a:extLst>
                  <a:ext uri="{FF2B5EF4-FFF2-40B4-BE49-F238E27FC236}">
                    <a16:creationId xmlns:a16="http://schemas.microsoft.com/office/drawing/2014/main" id="{644F71BF-6918-875E-599E-244E7E1462E0}"/>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4</a:t>
                </a:r>
                <a:endParaRPr kumimoji="0" lang="fr-FR" altLang="fr-FR" sz="1800">
                  <a:solidFill>
                    <a:srgbClr val="FFFFFF"/>
                  </a:solidFill>
                  <a:latin typeface="Calibri" panose="020F0502020204030204" pitchFamily="34" charset="0"/>
                  <a:cs typeface="Calibri" panose="020F0502020204030204" pitchFamily="34" charset="0"/>
                </a:endParaRPr>
              </a:p>
            </p:txBody>
          </p:sp>
        </p:grpSp>
        <p:sp>
          <p:nvSpPr>
            <p:cNvPr id="13" name="Rettangolo 50">
              <a:extLst>
                <a:ext uri="{FF2B5EF4-FFF2-40B4-BE49-F238E27FC236}">
                  <a16:creationId xmlns:a16="http://schemas.microsoft.com/office/drawing/2014/main" id="{F0789935-F5C3-3114-7171-5BA8DE388E57}"/>
                </a:ext>
              </a:extLst>
            </p:cNvPr>
            <p:cNvSpPr/>
            <p:nvPr/>
          </p:nvSpPr>
          <p:spPr>
            <a:xfrm>
              <a:off x="3048263" y="1564728"/>
              <a:ext cx="1648325"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4" name="Text Box 15">
              <a:extLst>
                <a:ext uri="{FF2B5EF4-FFF2-40B4-BE49-F238E27FC236}">
                  <a16:creationId xmlns:a16="http://schemas.microsoft.com/office/drawing/2014/main" id="{D73DD5F3-2A5C-F18D-065A-4870BAF3D984}"/>
                </a:ext>
              </a:extLst>
            </p:cNvPr>
            <p:cNvSpPr txBox="1">
              <a:spLocks noChangeArrowheads="1"/>
            </p:cNvSpPr>
            <p:nvPr/>
          </p:nvSpPr>
          <p:spPr bwMode="auto">
            <a:xfrm>
              <a:off x="3062692" y="1914880"/>
              <a:ext cx="1648325"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Projet</a:t>
              </a:r>
              <a:endParaRPr kumimoji="0" lang="fr-FR" altLang="fr-FR" sz="1800">
                <a:solidFill>
                  <a:srgbClr val="FFFFFF"/>
                </a:solidFill>
                <a:latin typeface="Calibri" panose="020F0502020204030204" pitchFamily="34" charset="0"/>
                <a:cs typeface="Calibri" panose="020F0502020204030204" pitchFamily="34" charset="0"/>
              </a:endParaRPr>
            </a:p>
          </p:txBody>
        </p:sp>
        <p:sp>
          <p:nvSpPr>
            <p:cNvPr id="15" name="Rettangolo 52">
              <a:extLst>
                <a:ext uri="{FF2B5EF4-FFF2-40B4-BE49-F238E27FC236}">
                  <a16:creationId xmlns:a16="http://schemas.microsoft.com/office/drawing/2014/main" id="{D589456F-4C76-E85B-9729-72BC3FE4F650}"/>
                </a:ext>
              </a:extLst>
            </p:cNvPr>
            <p:cNvSpPr/>
            <p:nvPr/>
          </p:nvSpPr>
          <p:spPr>
            <a:xfrm>
              <a:off x="3042815" y="5185032"/>
              <a:ext cx="1648325"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6" name="Text Box 15">
              <a:extLst>
                <a:ext uri="{FF2B5EF4-FFF2-40B4-BE49-F238E27FC236}">
                  <a16:creationId xmlns:a16="http://schemas.microsoft.com/office/drawing/2014/main" id="{34D1EEF3-C7FA-969C-8F69-8001F68B5BA4}"/>
                </a:ext>
              </a:extLst>
            </p:cNvPr>
            <p:cNvSpPr txBox="1">
              <a:spLocks noChangeArrowheads="1"/>
            </p:cNvSpPr>
            <p:nvPr/>
          </p:nvSpPr>
          <p:spPr bwMode="auto">
            <a:xfrm>
              <a:off x="3042814" y="5406403"/>
              <a:ext cx="1648325"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Nuisances</a:t>
              </a:r>
            </a:p>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(air, bruit)</a:t>
              </a:r>
              <a:endParaRPr kumimoji="0" lang="fr-FR" altLang="fr-FR" sz="1800">
                <a:solidFill>
                  <a:srgbClr val="FFFFFF"/>
                </a:solidFill>
                <a:latin typeface="Calibri" panose="020F0502020204030204" pitchFamily="34" charset="0"/>
                <a:cs typeface="Calibri" panose="020F0502020204030204" pitchFamily="34" charset="0"/>
              </a:endParaRPr>
            </a:p>
          </p:txBody>
        </p:sp>
        <p:sp>
          <p:nvSpPr>
            <p:cNvPr id="17" name="Rettangolo 54">
              <a:extLst>
                <a:ext uri="{FF2B5EF4-FFF2-40B4-BE49-F238E27FC236}">
                  <a16:creationId xmlns:a16="http://schemas.microsoft.com/office/drawing/2014/main" id="{EB075703-2B06-E197-035C-116372F85370}"/>
                </a:ext>
              </a:extLst>
            </p:cNvPr>
            <p:cNvSpPr/>
            <p:nvPr/>
          </p:nvSpPr>
          <p:spPr>
            <a:xfrm>
              <a:off x="3042814" y="3970310"/>
              <a:ext cx="1648325"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8" name="Text Box 15">
              <a:extLst>
                <a:ext uri="{FF2B5EF4-FFF2-40B4-BE49-F238E27FC236}">
                  <a16:creationId xmlns:a16="http://schemas.microsoft.com/office/drawing/2014/main" id="{BBCFC6DB-60BB-400C-00B3-BECFF8D71A02}"/>
                </a:ext>
              </a:extLst>
            </p:cNvPr>
            <p:cNvSpPr txBox="1">
              <a:spLocks noChangeArrowheads="1"/>
            </p:cNvSpPr>
            <p:nvPr/>
          </p:nvSpPr>
          <p:spPr bwMode="auto">
            <a:xfrm>
              <a:off x="3042813" y="4191681"/>
              <a:ext cx="1648325"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Effets sur le</a:t>
              </a:r>
            </a:p>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réseau routier</a:t>
              </a:r>
              <a:endParaRPr kumimoji="0" lang="fr-FR" altLang="fr-FR" sz="1800">
                <a:solidFill>
                  <a:srgbClr val="FFFFFF"/>
                </a:solidFill>
                <a:latin typeface="Calibri" panose="020F0502020204030204" pitchFamily="34" charset="0"/>
                <a:cs typeface="Calibri" panose="020F0502020204030204" pitchFamily="34" charset="0"/>
              </a:endParaRPr>
            </a:p>
          </p:txBody>
        </p:sp>
        <p:sp>
          <p:nvSpPr>
            <p:cNvPr id="19" name="Rettangolo 58">
              <a:extLst>
                <a:ext uri="{FF2B5EF4-FFF2-40B4-BE49-F238E27FC236}">
                  <a16:creationId xmlns:a16="http://schemas.microsoft.com/office/drawing/2014/main" id="{54D7FC08-0D85-1A57-E735-FF3755470430}"/>
                </a:ext>
              </a:extLst>
            </p:cNvPr>
            <p:cNvSpPr/>
            <p:nvPr/>
          </p:nvSpPr>
          <p:spPr>
            <a:xfrm>
              <a:off x="3062693" y="2770377"/>
              <a:ext cx="1648325" cy="1080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0" name="Text Box 15">
              <a:extLst>
                <a:ext uri="{FF2B5EF4-FFF2-40B4-BE49-F238E27FC236}">
                  <a16:creationId xmlns:a16="http://schemas.microsoft.com/office/drawing/2014/main" id="{8F670E8E-2ABC-038E-16C3-491C9BD5AF04}"/>
                </a:ext>
              </a:extLst>
            </p:cNvPr>
            <p:cNvSpPr txBox="1">
              <a:spLocks noChangeArrowheads="1"/>
            </p:cNvSpPr>
            <p:nvPr/>
          </p:nvSpPr>
          <p:spPr bwMode="auto">
            <a:xfrm>
              <a:off x="3062692" y="2991748"/>
              <a:ext cx="1648325"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Génération</a:t>
              </a:r>
            </a:p>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de trafic</a:t>
              </a:r>
            </a:p>
          </p:txBody>
        </p:sp>
        <p:sp>
          <p:nvSpPr>
            <p:cNvPr id="21" name="Freccia a destra 60">
              <a:extLst>
                <a:ext uri="{FF2B5EF4-FFF2-40B4-BE49-F238E27FC236}">
                  <a16:creationId xmlns:a16="http://schemas.microsoft.com/office/drawing/2014/main" id="{783FDD76-5F74-B995-5D02-FB1239945EDD}"/>
                </a:ext>
              </a:extLst>
            </p:cNvPr>
            <p:cNvSpPr/>
            <p:nvPr/>
          </p:nvSpPr>
          <p:spPr>
            <a:xfrm>
              <a:off x="4912698" y="3120692"/>
              <a:ext cx="495300" cy="418550"/>
            </a:xfrm>
            <a:prstGeom prst="rightArrow">
              <a:avLst>
                <a:gd name="adj1" fmla="val 50000"/>
                <a:gd name="adj2" fmla="val 531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nvGrpSpPr>
            <p:cNvPr id="22" name="Gruppo 66">
              <a:extLst>
                <a:ext uri="{FF2B5EF4-FFF2-40B4-BE49-F238E27FC236}">
                  <a16:creationId xmlns:a16="http://schemas.microsoft.com/office/drawing/2014/main" id="{A690E7D5-2F6C-EC82-C742-1E7E7D940253}"/>
                </a:ext>
              </a:extLst>
            </p:cNvPr>
            <p:cNvGrpSpPr/>
            <p:nvPr/>
          </p:nvGrpSpPr>
          <p:grpSpPr>
            <a:xfrm>
              <a:off x="5575737" y="1698569"/>
              <a:ext cx="3857159" cy="813646"/>
              <a:chOff x="3716457" y="1695224"/>
              <a:chExt cx="3857159" cy="813646"/>
            </a:xfrm>
          </p:grpSpPr>
          <p:sp>
            <p:nvSpPr>
              <p:cNvPr id="36" name="Rettangolo con angoli arrotondati 62">
                <a:extLst>
                  <a:ext uri="{FF2B5EF4-FFF2-40B4-BE49-F238E27FC236}">
                    <a16:creationId xmlns:a16="http://schemas.microsoft.com/office/drawing/2014/main" id="{043BC089-B4A8-F6A9-4047-F88C0779B963}"/>
                  </a:ext>
                </a:extLst>
              </p:cNvPr>
              <p:cNvSpPr/>
              <p:nvPr/>
            </p:nvSpPr>
            <p:spPr>
              <a:xfrm>
                <a:off x="3716457" y="1695224"/>
                <a:ext cx="3857159" cy="813646"/>
              </a:xfrm>
              <a:prstGeom prst="round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7" name="Text Box 4">
                <a:extLst>
                  <a:ext uri="{FF2B5EF4-FFF2-40B4-BE49-F238E27FC236}">
                    <a16:creationId xmlns:a16="http://schemas.microsoft.com/office/drawing/2014/main" id="{2AB51FA3-9023-4D3B-0B4B-486ACCA971E3}"/>
                  </a:ext>
                </a:extLst>
              </p:cNvPr>
              <p:cNvSpPr txBox="1">
                <a:spLocks noChangeArrowheads="1"/>
              </p:cNvSpPr>
              <p:nvPr/>
            </p:nvSpPr>
            <p:spPr bwMode="auto">
              <a:xfrm>
                <a:off x="3899269" y="1778881"/>
                <a:ext cx="3491533" cy="646331"/>
              </a:xfrm>
              <a:prstGeom prst="rect">
                <a:avLst/>
              </a:prstGeom>
              <a:noFill/>
              <a:ln w="12700" cap="sq">
                <a:noFill/>
                <a:miter lim="800000"/>
                <a:headEnd type="none" w="sm" len="sm"/>
                <a:tailEnd type="none" w="sm" len="sm"/>
              </a:ln>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b="0">
                    <a:solidFill>
                      <a:srgbClr val="FFFFFF"/>
                    </a:solidFill>
                    <a:latin typeface="Calibri" panose="020F0502020204030204" pitchFamily="34" charset="0"/>
                    <a:cs typeface="Calibri" panose="020F0502020204030204" pitchFamily="34" charset="0"/>
                  </a:rPr>
                  <a:t>Exigence légale: </a:t>
                </a:r>
              </a:p>
              <a:p>
                <a:pPr algn="ctr">
                  <a:spcBef>
                    <a:spcPct val="0"/>
                  </a:spcBef>
                  <a:buFontTx/>
                  <a:buNone/>
                </a:pPr>
                <a:r>
                  <a:rPr kumimoji="0" lang="fr-CH" altLang="fr-FR" sz="1800" b="0">
                    <a:solidFill>
                      <a:srgbClr val="FFFFFF"/>
                    </a:solidFill>
                    <a:latin typeface="Calibri" panose="020F0502020204030204" pitchFamily="34" charset="0"/>
                    <a:cs typeface="Calibri" panose="020F0502020204030204" pitchFamily="34" charset="0"/>
                  </a:rPr>
                  <a:t>nombre de cases de stationnement</a:t>
                </a:r>
                <a:endParaRPr kumimoji="0" lang="fr-FR" altLang="fr-FR" sz="1800" b="0">
                  <a:solidFill>
                    <a:srgbClr val="FFFFFF"/>
                  </a:solidFill>
                  <a:latin typeface="Calibri" panose="020F0502020204030204" pitchFamily="34" charset="0"/>
                  <a:cs typeface="Calibri" panose="020F0502020204030204" pitchFamily="34" charset="0"/>
                </a:endParaRPr>
              </a:p>
            </p:txBody>
          </p:sp>
        </p:grpSp>
        <p:sp>
          <p:nvSpPr>
            <p:cNvPr id="23" name="Rettangolo con angoli arrotondati 63">
              <a:extLst>
                <a:ext uri="{FF2B5EF4-FFF2-40B4-BE49-F238E27FC236}">
                  <a16:creationId xmlns:a16="http://schemas.microsoft.com/office/drawing/2014/main" id="{D0FE8632-E47C-B054-035C-46FC4FF929EF}"/>
                </a:ext>
              </a:extLst>
            </p:cNvPr>
            <p:cNvSpPr/>
            <p:nvPr/>
          </p:nvSpPr>
          <p:spPr>
            <a:xfrm>
              <a:off x="5609678" y="2919313"/>
              <a:ext cx="3857159" cy="813646"/>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4" name="Text Box 6">
              <a:extLst>
                <a:ext uri="{FF2B5EF4-FFF2-40B4-BE49-F238E27FC236}">
                  <a16:creationId xmlns:a16="http://schemas.microsoft.com/office/drawing/2014/main" id="{390ADEED-71FD-17CE-F990-9D520572ABCE}"/>
                </a:ext>
              </a:extLst>
            </p:cNvPr>
            <p:cNvSpPr txBox="1">
              <a:spLocks noChangeArrowheads="1"/>
            </p:cNvSpPr>
            <p:nvPr/>
          </p:nvSpPr>
          <p:spPr bwMode="auto">
            <a:xfrm>
              <a:off x="6350303" y="3125711"/>
              <a:ext cx="2375907" cy="369332"/>
            </a:xfrm>
            <a:prstGeom prst="rect">
              <a:avLst/>
            </a:prstGeom>
            <a:noFill/>
            <a:ln w="12700" cap="sq">
              <a:noFill/>
              <a:miter lim="800000"/>
              <a:headEnd type="none" w="sm" len="sm"/>
              <a:tailEnd type="none" w="sm" len="sm"/>
            </a:ln>
          </p:spPr>
          <p:txBody>
            <a:bodyPr wrap="none">
              <a:spAutoFit/>
            </a:bodyPr>
            <a:lstStyle>
              <a:defPPr>
                <a:defRPr lang="de-DE"/>
              </a:defPPr>
              <a:lvl1pPr algn="ctr">
                <a:spcBef>
                  <a:spcPct val="0"/>
                </a:spcBef>
                <a:buFontTx/>
                <a:buNone/>
                <a:defRPr kumimoji="0" sz="1800" b="0">
                  <a:solidFill>
                    <a:srgbClr val="FFFFFF"/>
                  </a:solidFill>
                  <a:latin typeface="Calibri" panose="020F0502020204030204" pitchFamily="34" charset="0"/>
                  <a:cs typeface="Calibri" panose="020F050202020403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r>
                <a:rPr lang="fr-CH" altLang="fr-FR"/>
                <a:t>Aucune exigence légale</a:t>
              </a:r>
              <a:endParaRPr lang="fr-FR" altLang="fr-FR"/>
            </a:p>
          </p:txBody>
        </p:sp>
        <p:grpSp>
          <p:nvGrpSpPr>
            <p:cNvPr id="25" name="Gruppo 67">
              <a:extLst>
                <a:ext uri="{FF2B5EF4-FFF2-40B4-BE49-F238E27FC236}">
                  <a16:creationId xmlns:a16="http://schemas.microsoft.com/office/drawing/2014/main" id="{71B6BACF-56C4-2AF0-F3A8-412D0F222BC1}"/>
                </a:ext>
              </a:extLst>
            </p:cNvPr>
            <p:cNvGrpSpPr/>
            <p:nvPr/>
          </p:nvGrpSpPr>
          <p:grpSpPr>
            <a:xfrm>
              <a:off x="5609678" y="4103487"/>
              <a:ext cx="3857159" cy="813646"/>
              <a:chOff x="3716457" y="1695224"/>
              <a:chExt cx="3857159" cy="813646"/>
            </a:xfrm>
          </p:grpSpPr>
          <p:sp>
            <p:nvSpPr>
              <p:cNvPr id="34" name="Rettangolo con angoli arrotondati 68">
                <a:extLst>
                  <a:ext uri="{FF2B5EF4-FFF2-40B4-BE49-F238E27FC236}">
                    <a16:creationId xmlns:a16="http://schemas.microsoft.com/office/drawing/2014/main" id="{96CA6C16-759B-FC0B-D9AF-8480C5317859}"/>
                  </a:ext>
                </a:extLst>
              </p:cNvPr>
              <p:cNvSpPr/>
              <p:nvPr/>
            </p:nvSpPr>
            <p:spPr>
              <a:xfrm>
                <a:off x="3716457" y="1695224"/>
                <a:ext cx="3857159" cy="813646"/>
              </a:xfrm>
              <a:prstGeom prst="round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5" name="Text Box 4">
                <a:extLst>
                  <a:ext uri="{FF2B5EF4-FFF2-40B4-BE49-F238E27FC236}">
                    <a16:creationId xmlns:a16="http://schemas.microsoft.com/office/drawing/2014/main" id="{9BA43221-C6C7-1824-DA88-7B9D4E3359B8}"/>
                  </a:ext>
                </a:extLst>
              </p:cNvPr>
              <p:cNvSpPr txBox="1">
                <a:spLocks noChangeArrowheads="1"/>
              </p:cNvSpPr>
              <p:nvPr/>
            </p:nvSpPr>
            <p:spPr bwMode="auto">
              <a:xfrm>
                <a:off x="3983619" y="1778881"/>
                <a:ext cx="3322833" cy="646331"/>
              </a:xfrm>
              <a:prstGeom prst="rect">
                <a:avLst/>
              </a:prstGeom>
              <a:noFill/>
              <a:ln w="12700" cap="sq">
                <a:noFill/>
                <a:miter lim="800000"/>
                <a:headEnd type="none" w="sm" len="sm"/>
                <a:tailEnd type="none" w="sm" len="sm"/>
              </a:ln>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b="0">
                    <a:solidFill>
                      <a:srgbClr val="FFFFFF"/>
                    </a:solidFill>
                    <a:latin typeface="Calibri" panose="020F0502020204030204" pitchFamily="34" charset="0"/>
                    <a:cs typeface="Calibri" panose="020F0502020204030204" pitchFamily="34" charset="0"/>
                  </a:rPr>
                  <a:t>Exigence légale: </a:t>
                </a:r>
              </a:p>
              <a:p>
                <a:pPr algn="ctr">
                  <a:spcBef>
                    <a:spcPct val="0"/>
                  </a:spcBef>
                  <a:buFontTx/>
                  <a:buNone/>
                </a:pPr>
                <a:r>
                  <a:rPr kumimoji="0" lang="fr-FR" altLang="fr-FR" sz="1800" b="0">
                    <a:solidFill>
                      <a:srgbClr val="FFFFFF"/>
                    </a:solidFill>
                    <a:latin typeface="Calibri" panose="020F0502020204030204" pitchFamily="34" charset="0"/>
                    <a:cs typeface="Calibri" panose="020F0502020204030204" pitchFamily="34" charset="0"/>
                  </a:rPr>
                  <a:t>non saturation du réseau existant</a:t>
                </a:r>
              </a:p>
            </p:txBody>
          </p:sp>
        </p:grpSp>
        <p:grpSp>
          <p:nvGrpSpPr>
            <p:cNvPr id="26" name="Gruppo 72">
              <a:extLst>
                <a:ext uri="{FF2B5EF4-FFF2-40B4-BE49-F238E27FC236}">
                  <a16:creationId xmlns:a16="http://schemas.microsoft.com/office/drawing/2014/main" id="{A4F3D4F3-A964-4732-A3D6-D9DACAE2CE58}"/>
                </a:ext>
              </a:extLst>
            </p:cNvPr>
            <p:cNvGrpSpPr/>
            <p:nvPr/>
          </p:nvGrpSpPr>
          <p:grpSpPr>
            <a:xfrm>
              <a:off x="5609678" y="5318209"/>
              <a:ext cx="3857159" cy="813646"/>
              <a:chOff x="3716457" y="1695224"/>
              <a:chExt cx="3857159" cy="813646"/>
            </a:xfrm>
          </p:grpSpPr>
          <p:sp>
            <p:nvSpPr>
              <p:cNvPr id="32" name="Rettangolo con angoli arrotondati 73">
                <a:extLst>
                  <a:ext uri="{FF2B5EF4-FFF2-40B4-BE49-F238E27FC236}">
                    <a16:creationId xmlns:a16="http://schemas.microsoft.com/office/drawing/2014/main" id="{1FD98059-06D1-8D9F-3E45-C45877254196}"/>
                  </a:ext>
                </a:extLst>
              </p:cNvPr>
              <p:cNvSpPr/>
              <p:nvPr/>
            </p:nvSpPr>
            <p:spPr>
              <a:xfrm>
                <a:off x="3716457" y="1695224"/>
                <a:ext cx="3857159" cy="813646"/>
              </a:xfrm>
              <a:prstGeom prst="round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3" name="Text Box 4">
                <a:extLst>
                  <a:ext uri="{FF2B5EF4-FFF2-40B4-BE49-F238E27FC236}">
                    <a16:creationId xmlns:a16="http://schemas.microsoft.com/office/drawing/2014/main" id="{BC28C372-D8F8-B9EA-875F-F9B5A0B5447F}"/>
                  </a:ext>
                </a:extLst>
              </p:cNvPr>
              <p:cNvSpPr txBox="1">
                <a:spLocks noChangeArrowheads="1"/>
              </p:cNvSpPr>
              <p:nvPr/>
            </p:nvSpPr>
            <p:spPr bwMode="auto">
              <a:xfrm>
                <a:off x="4781561" y="1778881"/>
                <a:ext cx="1726948" cy="646331"/>
              </a:xfrm>
              <a:prstGeom prst="rect">
                <a:avLst/>
              </a:prstGeom>
              <a:noFill/>
              <a:ln w="12700" cap="sq">
                <a:noFill/>
                <a:miter lim="800000"/>
                <a:headEnd type="none" w="sm" len="sm"/>
                <a:tailEnd type="none" w="sm" len="sm"/>
              </a:ln>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b="0">
                    <a:solidFill>
                      <a:srgbClr val="FFFFFF"/>
                    </a:solidFill>
                    <a:latin typeface="Calibri" panose="020F0502020204030204" pitchFamily="34" charset="0"/>
                    <a:cs typeface="Calibri" panose="020F0502020204030204" pitchFamily="34" charset="0"/>
                  </a:rPr>
                  <a:t>Exigence légale: </a:t>
                </a:r>
              </a:p>
              <a:p>
                <a:pPr algn="ctr">
                  <a:spcBef>
                    <a:spcPct val="0"/>
                  </a:spcBef>
                  <a:buFontTx/>
                  <a:buNone/>
                </a:pPr>
                <a:r>
                  <a:rPr kumimoji="0" lang="fr-CH" altLang="fr-FR" sz="1800" b="0">
                    <a:solidFill>
                      <a:srgbClr val="FFFFFF"/>
                    </a:solidFill>
                    <a:latin typeface="Calibri" panose="020F0502020204030204" pitchFamily="34" charset="0"/>
                    <a:cs typeface="Calibri" panose="020F0502020204030204" pitchFamily="34" charset="0"/>
                  </a:rPr>
                  <a:t>LPE, OPB, </a:t>
                </a:r>
                <a:r>
                  <a:rPr kumimoji="0" lang="fr-CH" altLang="fr-FR" sz="1800" b="0" err="1">
                    <a:solidFill>
                      <a:srgbClr val="FFFFFF"/>
                    </a:solidFill>
                    <a:latin typeface="Calibri" panose="020F0502020204030204" pitchFamily="34" charset="0"/>
                    <a:cs typeface="Calibri" panose="020F0502020204030204" pitchFamily="34" charset="0"/>
                  </a:rPr>
                  <a:t>OPAir</a:t>
                </a:r>
                <a:endParaRPr kumimoji="0" lang="fr-FR" altLang="fr-FR" sz="1800" b="0">
                  <a:solidFill>
                    <a:srgbClr val="FFFFFF"/>
                  </a:solidFill>
                  <a:latin typeface="Calibri" panose="020F0502020204030204" pitchFamily="34" charset="0"/>
                  <a:cs typeface="Calibri" panose="020F0502020204030204" pitchFamily="34" charset="0"/>
                </a:endParaRPr>
              </a:p>
            </p:txBody>
          </p:sp>
        </p:grpSp>
        <p:sp>
          <p:nvSpPr>
            <p:cNvPr id="27" name="Text Box 10">
              <a:extLst>
                <a:ext uri="{FF2B5EF4-FFF2-40B4-BE49-F238E27FC236}">
                  <a16:creationId xmlns:a16="http://schemas.microsoft.com/office/drawing/2014/main" id="{25D01B84-D6DC-FE10-8D47-EB210FC64253}"/>
                </a:ext>
              </a:extLst>
            </p:cNvPr>
            <p:cNvSpPr txBox="1">
              <a:spLocks noChangeArrowheads="1"/>
            </p:cNvSpPr>
            <p:nvPr/>
          </p:nvSpPr>
          <p:spPr bwMode="auto">
            <a:xfrm>
              <a:off x="10155521" y="3718243"/>
              <a:ext cx="700834" cy="400110"/>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2000">
                  <a:solidFill>
                    <a:schemeClr val="bg2"/>
                  </a:solidFill>
                  <a:latin typeface="Calibri" panose="020F0502020204030204" pitchFamily="34" charset="0"/>
                  <a:cs typeface="Calibri" panose="020F0502020204030204" pitchFamily="34" charset="0"/>
                </a:rPr>
                <a:t>Mais</a:t>
              </a:r>
              <a:endParaRPr kumimoji="0" lang="fr-FR" altLang="fr-FR" sz="2000">
                <a:solidFill>
                  <a:schemeClr val="bg2"/>
                </a:solidFill>
                <a:latin typeface="Calibri" panose="020F0502020204030204" pitchFamily="34" charset="0"/>
                <a:cs typeface="Calibri" panose="020F0502020204030204" pitchFamily="34" charset="0"/>
              </a:endParaRPr>
            </a:p>
          </p:txBody>
        </p:sp>
        <p:grpSp>
          <p:nvGrpSpPr>
            <p:cNvPr id="28" name="Gruppo 76">
              <a:extLst>
                <a:ext uri="{FF2B5EF4-FFF2-40B4-BE49-F238E27FC236}">
                  <a16:creationId xmlns:a16="http://schemas.microsoft.com/office/drawing/2014/main" id="{6CEE3712-358E-06C4-474E-200983319F5E}"/>
                </a:ext>
              </a:extLst>
            </p:cNvPr>
            <p:cNvGrpSpPr/>
            <p:nvPr/>
          </p:nvGrpSpPr>
          <p:grpSpPr>
            <a:xfrm flipV="1">
              <a:off x="9574287" y="3272257"/>
              <a:ext cx="599070" cy="1309050"/>
              <a:chOff x="8971447" y="1761243"/>
              <a:chExt cx="476292" cy="684921"/>
            </a:xfrm>
          </p:grpSpPr>
          <p:sp>
            <p:nvSpPr>
              <p:cNvPr id="29" name="Line 7">
                <a:extLst>
                  <a:ext uri="{FF2B5EF4-FFF2-40B4-BE49-F238E27FC236}">
                    <a16:creationId xmlns:a16="http://schemas.microsoft.com/office/drawing/2014/main" id="{C2EFABEB-D466-1A7E-7D0C-051F87C305F9}"/>
                  </a:ext>
                </a:extLst>
              </p:cNvPr>
              <p:cNvSpPr>
                <a:spLocks noChangeShapeType="1"/>
              </p:cNvSpPr>
              <p:nvPr/>
            </p:nvSpPr>
            <p:spPr bwMode="auto">
              <a:xfrm flipV="1">
                <a:off x="9417753" y="1770119"/>
                <a:ext cx="6955" cy="676045"/>
              </a:xfrm>
              <a:prstGeom prst="line">
                <a:avLst/>
              </a:prstGeom>
              <a:ln w="57150">
                <a:solidFill>
                  <a:schemeClr val="bg2"/>
                </a:solidFill>
                <a:headEnd type="none" w="sm" len="sm"/>
                <a:tailEnd type="none" w="sm" len="sm"/>
              </a:ln>
            </p:spPr>
            <p:style>
              <a:lnRef idx="1">
                <a:schemeClr val="accent3"/>
              </a:lnRef>
              <a:fillRef idx="0">
                <a:schemeClr val="accent3"/>
              </a:fillRef>
              <a:effectRef idx="0">
                <a:schemeClr val="accent3"/>
              </a:effectRef>
              <a:fontRef idx="minor">
                <a:schemeClr val="tx1"/>
              </a:fontRef>
            </p:style>
            <p:txBody>
              <a:bodyPr/>
              <a:lstStyle/>
              <a:p>
                <a:endParaRPr lang="it-CH"/>
              </a:p>
            </p:txBody>
          </p:sp>
          <p:sp>
            <p:nvSpPr>
              <p:cNvPr id="30" name="Line 8">
                <a:extLst>
                  <a:ext uri="{FF2B5EF4-FFF2-40B4-BE49-F238E27FC236}">
                    <a16:creationId xmlns:a16="http://schemas.microsoft.com/office/drawing/2014/main" id="{663AE807-041C-B8FC-08A8-C51FF5479B67}"/>
                  </a:ext>
                </a:extLst>
              </p:cNvPr>
              <p:cNvSpPr>
                <a:spLocks noChangeShapeType="1"/>
              </p:cNvSpPr>
              <p:nvPr/>
            </p:nvSpPr>
            <p:spPr bwMode="auto">
              <a:xfrm rot="5400000" flipV="1">
                <a:off x="9209767" y="2208070"/>
                <a:ext cx="0" cy="458942"/>
              </a:xfrm>
              <a:prstGeom prst="line">
                <a:avLst/>
              </a:prstGeom>
              <a:ln w="57150">
                <a:solidFill>
                  <a:schemeClr val="bg2"/>
                </a:solidFill>
                <a:headEnd type="none" w="sm" len="sm"/>
                <a:tailEnd type="none" w="sm" len="sm"/>
              </a:ln>
            </p:spPr>
            <p:style>
              <a:lnRef idx="1">
                <a:schemeClr val="accent3"/>
              </a:lnRef>
              <a:fillRef idx="0">
                <a:schemeClr val="accent3"/>
              </a:fillRef>
              <a:effectRef idx="0">
                <a:schemeClr val="accent3"/>
              </a:effectRef>
              <a:fontRef idx="minor">
                <a:schemeClr val="tx1"/>
              </a:fontRef>
            </p:style>
            <p:txBody>
              <a:bodyPr/>
              <a:lstStyle/>
              <a:p>
                <a:endParaRPr lang="it-CH"/>
              </a:p>
            </p:txBody>
          </p:sp>
          <p:cxnSp>
            <p:nvCxnSpPr>
              <p:cNvPr id="31" name="Connettore 2 79">
                <a:extLst>
                  <a:ext uri="{FF2B5EF4-FFF2-40B4-BE49-F238E27FC236}">
                    <a16:creationId xmlns:a16="http://schemas.microsoft.com/office/drawing/2014/main" id="{E76A2C38-1ADE-3006-E732-4E1C1BEF9073}"/>
                  </a:ext>
                </a:extLst>
              </p:cNvPr>
              <p:cNvCxnSpPr>
                <a:cxnSpLocks/>
              </p:cNvCxnSpPr>
              <p:nvPr/>
            </p:nvCxnSpPr>
            <p:spPr>
              <a:xfrm flipH="1">
                <a:off x="8971447" y="1761243"/>
                <a:ext cx="476292" cy="0"/>
              </a:xfrm>
              <a:prstGeom prst="straightConnector1">
                <a:avLst/>
              </a:prstGeom>
              <a:ln w="57150">
                <a:solidFill>
                  <a:schemeClr val="bg2"/>
                </a:solidFill>
                <a:tailEnd type="triangle"/>
              </a:ln>
            </p:spPr>
            <p:style>
              <a:lnRef idx="1">
                <a:schemeClr val="accent3"/>
              </a:lnRef>
              <a:fillRef idx="0">
                <a:schemeClr val="accent3"/>
              </a:fillRef>
              <a:effectRef idx="0">
                <a:schemeClr val="accent3"/>
              </a:effectRef>
              <a:fontRef idx="minor">
                <a:schemeClr val="tx1"/>
              </a:fontRef>
            </p:style>
          </p:cxnSp>
        </p:grpSp>
      </p:grpSp>
    </p:spTree>
    <p:extLst>
      <p:ext uri="{BB962C8B-B14F-4D97-AF65-F5344CB8AC3E}">
        <p14:creationId xmlns:p14="http://schemas.microsoft.com/office/powerpoint/2010/main" val="28926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339B6F3-A931-6807-03CD-BF6BF72D27D7}"/>
              </a:ext>
            </a:extLst>
          </p:cNvPr>
          <p:cNvSpPr>
            <a:spLocks noGrp="1"/>
          </p:cNvSpPr>
          <p:nvPr>
            <p:ph type="sldNum" sz="quarter" idx="12"/>
          </p:nvPr>
        </p:nvSpPr>
        <p:spPr/>
        <p:txBody>
          <a:bodyPr/>
          <a:lstStyle/>
          <a:p>
            <a:fld id="{75A4F164-3A46-4CEE-A25C-CA523D5E42F3}" type="slidenum">
              <a:rPr lang="fr-CH" smtClean="0"/>
              <a:pPr/>
              <a:t>26</a:t>
            </a:fld>
            <a:endParaRPr lang="fr-CH"/>
          </a:p>
        </p:txBody>
      </p:sp>
      <p:sp>
        <p:nvSpPr>
          <p:cNvPr id="3" name="Titre 2">
            <a:extLst>
              <a:ext uri="{FF2B5EF4-FFF2-40B4-BE49-F238E27FC236}">
                <a16:creationId xmlns:a16="http://schemas.microsoft.com/office/drawing/2014/main" id="{59F2C71F-0675-658C-779B-2A86EE93B8B7}"/>
              </a:ext>
            </a:extLst>
          </p:cNvPr>
          <p:cNvSpPr>
            <a:spLocks noGrp="1"/>
          </p:cNvSpPr>
          <p:nvPr>
            <p:ph type="title"/>
          </p:nvPr>
        </p:nvSpPr>
        <p:spPr/>
        <p:txBody>
          <a:bodyPr/>
          <a:lstStyle/>
          <a:p>
            <a:r>
              <a:rPr lang="fr-CH"/>
              <a:t>Relations avec une étude de mobilité</a:t>
            </a:r>
          </a:p>
        </p:txBody>
      </p:sp>
      <p:sp>
        <p:nvSpPr>
          <p:cNvPr id="4" name="Espace réservé du contenu 3">
            <a:extLst>
              <a:ext uri="{FF2B5EF4-FFF2-40B4-BE49-F238E27FC236}">
                <a16:creationId xmlns:a16="http://schemas.microsoft.com/office/drawing/2014/main" id="{68D2D1C3-6383-1ED1-418F-B7FED1023E7B}"/>
              </a:ext>
            </a:extLst>
          </p:cNvPr>
          <p:cNvSpPr>
            <a:spLocks noGrp="1"/>
          </p:cNvSpPr>
          <p:nvPr>
            <p:ph idx="1"/>
          </p:nvPr>
        </p:nvSpPr>
        <p:spPr/>
        <p:txBody>
          <a:bodyPr/>
          <a:lstStyle/>
          <a:p>
            <a:r>
              <a:rPr lang="fr-CH"/>
              <a:t>Une EIE n’est pas une étude de mobilité</a:t>
            </a:r>
          </a:p>
          <a:p>
            <a:pPr lvl="1"/>
            <a:r>
              <a:rPr lang="fr-CH"/>
              <a:t>Pour les projets complexes il faut faire appel à un ingénieur spécialisé en mobilité et trafic</a:t>
            </a:r>
          </a:p>
          <a:p>
            <a:endParaRPr lang="fr-CH"/>
          </a:p>
        </p:txBody>
      </p:sp>
    </p:spTree>
    <p:extLst>
      <p:ext uri="{BB962C8B-B14F-4D97-AF65-F5344CB8AC3E}">
        <p14:creationId xmlns:p14="http://schemas.microsoft.com/office/powerpoint/2010/main" val="31235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AE64B4-CFE3-672A-B1A8-1194969A20B3}"/>
              </a:ext>
            </a:extLst>
          </p:cNvPr>
          <p:cNvSpPr>
            <a:spLocks noGrp="1"/>
          </p:cNvSpPr>
          <p:nvPr>
            <p:ph type="sldNum" sz="quarter" idx="12"/>
          </p:nvPr>
        </p:nvSpPr>
        <p:spPr/>
        <p:txBody>
          <a:bodyPr/>
          <a:lstStyle/>
          <a:p>
            <a:fld id="{75A4F164-3A46-4CEE-A25C-CA523D5E42F3}" type="slidenum">
              <a:rPr lang="fr-CH" smtClean="0"/>
              <a:pPr/>
              <a:t>27</a:t>
            </a:fld>
            <a:endParaRPr lang="fr-CH"/>
          </a:p>
        </p:txBody>
      </p:sp>
      <p:sp>
        <p:nvSpPr>
          <p:cNvPr id="3" name="Titre 2">
            <a:extLst>
              <a:ext uri="{FF2B5EF4-FFF2-40B4-BE49-F238E27FC236}">
                <a16:creationId xmlns:a16="http://schemas.microsoft.com/office/drawing/2014/main" id="{C349F1FB-7CD3-3810-A4EC-4B4A3DFDC683}"/>
              </a:ext>
            </a:extLst>
          </p:cNvPr>
          <p:cNvSpPr>
            <a:spLocks noGrp="1"/>
          </p:cNvSpPr>
          <p:nvPr>
            <p:ph type="title"/>
          </p:nvPr>
        </p:nvSpPr>
        <p:spPr/>
        <p:txBody>
          <a:bodyPr/>
          <a:lstStyle/>
          <a:p>
            <a:r>
              <a:rPr lang="fr-CH"/>
              <a:t>Modélisation de l’effet du projet</a:t>
            </a:r>
          </a:p>
        </p:txBody>
      </p:sp>
      <p:sp>
        <p:nvSpPr>
          <p:cNvPr id="4" name="Espace réservé du contenu 3">
            <a:extLst>
              <a:ext uri="{FF2B5EF4-FFF2-40B4-BE49-F238E27FC236}">
                <a16:creationId xmlns:a16="http://schemas.microsoft.com/office/drawing/2014/main" id="{706F1CB6-3E79-2BDC-3E2D-AEF2BF8AA3B1}"/>
              </a:ext>
            </a:extLst>
          </p:cNvPr>
          <p:cNvSpPr>
            <a:spLocks noGrp="1"/>
          </p:cNvSpPr>
          <p:nvPr>
            <p:ph idx="1"/>
          </p:nvPr>
        </p:nvSpPr>
        <p:spPr/>
        <p:txBody>
          <a:bodyPr/>
          <a:lstStyle/>
          <a:p>
            <a:r>
              <a:rPr lang="fr-CH"/>
              <a:t>Trafic de base</a:t>
            </a:r>
          </a:p>
          <a:p>
            <a:pPr lvl="1"/>
            <a:r>
              <a:rPr lang="fr-CH"/>
              <a:t>Actuel – Sans projet</a:t>
            </a:r>
          </a:p>
          <a:p>
            <a:pPr lvl="1"/>
            <a:r>
              <a:rPr lang="fr-CH"/>
              <a:t>Futur – Sans projet</a:t>
            </a:r>
          </a:p>
          <a:p>
            <a:pPr lvl="2"/>
            <a:r>
              <a:rPr lang="fr-CH"/>
              <a:t>Quel horizon considérer ? </a:t>
            </a:r>
          </a:p>
          <a:p>
            <a:pPr lvl="2"/>
            <a:r>
              <a:rPr lang="fr-CH"/>
              <a:t>10 à 20 ans</a:t>
            </a:r>
          </a:p>
          <a:p>
            <a:r>
              <a:rPr lang="fr-CH"/>
              <a:t>Estimer l’effet du projet sur le projet</a:t>
            </a:r>
          </a:p>
          <a:p>
            <a:r>
              <a:rPr lang="fr-CH"/>
              <a:t>Trafic futur – Avec projet</a:t>
            </a:r>
          </a:p>
          <a:p>
            <a:pPr lvl="1"/>
            <a:r>
              <a:rPr lang="fr-CH"/>
              <a:t>Différence = impact (positif et négatif)</a:t>
            </a:r>
          </a:p>
          <a:p>
            <a:pPr lvl="2"/>
            <a:r>
              <a:rPr lang="fr-CH"/>
              <a:t>Augmentation due à une nouvelle génération de trafic</a:t>
            </a:r>
          </a:p>
          <a:p>
            <a:pPr lvl="2"/>
            <a:r>
              <a:rPr lang="fr-CH"/>
              <a:t>Report de trafic sur une autre infrastructure</a:t>
            </a:r>
          </a:p>
          <a:p>
            <a:endParaRPr lang="fr-CH"/>
          </a:p>
          <a:p>
            <a:pPr lvl="1"/>
            <a:endParaRPr lang="fr-CH"/>
          </a:p>
        </p:txBody>
      </p:sp>
    </p:spTree>
    <p:extLst>
      <p:ext uri="{BB962C8B-B14F-4D97-AF65-F5344CB8AC3E}">
        <p14:creationId xmlns:p14="http://schemas.microsoft.com/office/powerpoint/2010/main" val="287044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defRPr/>
            </a:pPr>
            <a:r>
              <a:rPr lang="fr-CH">
                <a:cs typeface="+mj-cs"/>
              </a:rPr>
              <a:t>Charges de trafic générées par un projet</a:t>
            </a:r>
            <a:endParaRPr lang="fr-FR">
              <a:cs typeface="+mj-cs"/>
            </a:endParaRPr>
          </a:p>
        </p:txBody>
      </p:sp>
      <p:sp>
        <p:nvSpPr>
          <p:cNvPr id="28676" name="Rectangle 3"/>
          <p:cNvSpPr>
            <a:spLocks noGrp="1" noChangeArrowheads="1"/>
          </p:cNvSpPr>
          <p:nvPr>
            <p:ph idx="1"/>
          </p:nvPr>
        </p:nvSpPr>
        <p:spPr/>
        <p:txBody>
          <a:bodyPr/>
          <a:lstStyle/>
          <a:p>
            <a:pPr eaLnBrk="1" hangingPunct="1"/>
            <a:r>
              <a:rPr lang="fr-CH"/>
              <a:t>Modèle séquentiel agrégé</a:t>
            </a:r>
          </a:p>
          <a:p>
            <a:pPr eaLnBrk="1" hangingPunct="1"/>
            <a:r>
              <a:rPr lang="fr-CH"/>
              <a:t>4 phases successives</a:t>
            </a:r>
          </a:p>
          <a:p>
            <a:pPr lvl="1" eaLnBrk="1" hangingPunct="1"/>
            <a:r>
              <a:rPr lang="fr-CH"/>
              <a:t>Génération des déplacements</a:t>
            </a:r>
          </a:p>
          <a:p>
            <a:pPr lvl="1" eaLnBrk="1" hangingPunct="1"/>
            <a:r>
              <a:rPr lang="fr-CH"/>
              <a:t>Distribution spatiale</a:t>
            </a:r>
          </a:p>
          <a:p>
            <a:pPr lvl="1" eaLnBrk="1" hangingPunct="1"/>
            <a:r>
              <a:rPr lang="fr-CH"/>
              <a:t>Répartition modale</a:t>
            </a:r>
          </a:p>
          <a:p>
            <a:pPr lvl="1" eaLnBrk="1" hangingPunct="1"/>
            <a:r>
              <a:rPr lang="fr-CH"/>
              <a:t>Affectation des déplacements </a:t>
            </a:r>
          </a:p>
          <a:p>
            <a:pPr lvl="1" eaLnBrk="1" hangingPunct="1"/>
            <a:endParaRPr lang="fr-CH"/>
          </a:p>
          <a:p>
            <a:pPr eaLnBrk="1" hangingPunct="1"/>
            <a:r>
              <a:rPr lang="fr-CH"/>
              <a:t>Les résultats de chaque phase interviennent comme données d’entrée dans la phase suivante</a:t>
            </a:r>
          </a:p>
          <a:p>
            <a:pPr lvl="1" eaLnBrk="1" hangingPunct="1"/>
            <a:endParaRPr lang="fr-FR"/>
          </a:p>
        </p:txBody>
      </p:sp>
      <p:sp>
        <p:nvSpPr>
          <p:cNvPr id="2" name="Espace réservé du numéro de diapositive 1">
            <a:extLst>
              <a:ext uri="{FF2B5EF4-FFF2-40B4-BE49-F238E27FC236}">
                <a16:creationId xmlns:a16="http://schemas.microsoft.com/office/drawing/2014/main" id="{89D37446-E3FD-4403-08B1-B2472CBD7314}"/>
              </a:ext>
            </a:extLst>
          </p:cNvPr>
          <p:cNvSpPr>
            <a:spLocks noGrp="1"/>
          </p:cNvSpPr>
          <p:nvPr>
            <p:ph type="sldNum" sz="quarter" idx="12"/>
          </p:nvPr>
        </p:nvSpPr>
        <p:spPr>
          <a:xfrm>
            <a:off x="11436096" y="6498000"/>
            <a:ext cx="754317" cy="360000"/>
          </a:xfrm>
        </p:spPr>
        <p:txBody>
          <a:bodyPr/>
          <a:lstStyle/>
          <a:p>
            <a:fld id="{75A4F164-3A46-4CEE-A25C-CA523D5E42F3}" type="slidenum">
              <a:rPr lang="fr-CH" smtClean="0"/>
              <a:pPr/>
              <a:t>28</a:t>
            </a:fld>
            <a:endParaRPr lang="fr-CH"/>
          </a:p>
        </p:txBody>
      </p:sp>
    </p:spTree>
    <p:extLst>
      <p:ext uri="{BB962C8B-B14F-4D97-AF65-F5344CB8AC3E}">
        <p14:creationId xmlns:p14="http://schemas.microsoft.com/office/powerpoint/2010/main" val="208577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fr-CH">
                <a:cs typeface="+mj-cs"/>
              </a:rPr>
              <a:t>Génération des déplacements</a:t>
            </a:r>
            <a:endParaRPr lang="fr-FR">
              <a:cs typeface="+mj-cs"/>
            </a:endParaRPr>
          </a:p>
        </p:txBody>
      </p:sp>
      <p:sp>
        <p:nvSpPr>
          <p:cNvPr id="29699" name="Rectangle 3"/>
          <p:cNvSpPr>
            <a:spLocks noGrp="1" noChangeArrowheads="1"/>
          </p:cNvSpPr>
          <p:nvPr>
            <p:ph idx="1"/>
          </p:nvPr>
        </p:nvSpPr>
        <p:spPr/>
        <p:txBody>
          <a:bodyPr/>
          <a:lstStyle/>
          <a:p>
            <a:pPr eaLnBrk="1" hangingPunct="1"/>
            <a:r>
              <a:rPr lang="fr-CH"/>
              <a:t>Estimation du nombre de total de déplacements</a:t>
            </a:r>
          </a:p>
          <a:p>
            <a:pPr lvl="1" eaLnBrk="1" hangingPunct="1"/>
            <a:r>
              <a:rPr lang="fr-CH"/>
              <a:t>d’origine (production)</a:t>
            </a:r>
          </a:p>
          <a:p>
            <a:pPr lvl="1" eaLnBrk="1" hangingPunct="1"/>
            <a:r>
              <a:rPr lang="fr-CH"/>
              <a:t>à destination (attraction)</a:t>
            </a:r>
          </a:p>
        </p:txBody>
      </p:sp>
      <p:pic>
        <p:nvPicPr>
          <p:cNvPr id="297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1687" y="2707233"/>
            <a:ext cx="7223424" cy="224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r="52203"/>
          <a:stretch>
            <a:fillRect/>
          </a:stretch>
        </p:blipFill>
        <p:spPr bwMode="auto">
          <a:xfrm>
            <a:off x="2774382" y="4584070"/>
            <a:ext cx="3104248" cy="202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noChangeArrowheads="1"/>
          </p:cNvPicPr>
          <p:nvPr/>
        </p:nvPicPr>
        <p:blipFill>
          <a:blip r:embed="rId4" cstate="print"/>
          <a:srcRect/>
          <a:stretch>
            <a:fillRect/>
          </a:stretch>
        </p:blipFill>
        <p:spPr bwMode="auto">
          <a:xfrm>
            <a:off x="6672741" y="4223110"/>
            <a:ext cx="3513843" cy="1876987"/>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6311782" y="2707082"/>
            <a:ext cx="3465207" cy="1338446"/>
          </a:xfrm>
          <a:prstGeom prst="rect">
            <a:avLst/>
          </a:prstGeom>
          <a:noFill/>
          <a:ln w="9525">
            <a:noFill/>
            <a:miter lim="800000"/>
            <a:headEnd/>
            <a:tailEnd/>
          </a:ln>
        </p:spPr>
      </p:pic>
      <p:sp>
        <p:nvSpPr>
          <p:cNvPr id="2" name="Espace réservé du numéro de diapositive 1">
            <a:extLst>
              <a:ext uri="{FF2B5EF4-FFF2-40B4-BE49-F238E27FC236}">
                <a16:creationId xmlns:a16="http://schemas.microsoft.com/office/drawing/2014/main" id="{CAB15782-7260-EFB7-6BD4-977B8756C681}"/>
              </a:ext>
            </a:extLst>
          </p:cNvPr>
          <p:cNvSpPr>
            <a:spLocks noGrp="1"/>
          </p:cNvSpPr>
          <p:nvPr>
            <p:ph type="sldNum" sz="quarter" idx="12"/>
          </p:nvPr>
        </p:nvSpPr>
        <p:spPr>
          <a:xfrm>
            <a:off x="11436096" y="6498000"/>
            <a:ext cx="754317" cy="360000"/>
          </a:xfrm>
        </p:spPr>
        <p:txBody>
          <a:bodyPr/>
          <a:lstStyle/>
          <a:p>
            <a:fld id="{75A4F164-3A46-4CEE-A25C-CA523D5E42F3}" type="slidenum">
              <a:rPr lang="fr-CH" smtClean="0"/>
              <a:pPr/>
              <a:t>29</a:t>
            </a:fld>
            <a:endParaRPr lang="fr-CH"/>
          </a:p>
        </p:txBody>
      </p:sp>
    </p:spTree>
    <p:extLst>
      <p:ext uri="{BB962C8B-B14F-4D97-AF65-F5344CB8AC3E}">
        <p14:creationId xmlns:p14="http://schemas.microsoft.com/office/powerpoint/2010/main" val="50775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defRPr/>
            </a:pPr>
            <a:r>
              <a:rPr lang="fr-CH"/>
              <a:t>Les réseaux de transport</a:t>
            </a:r>
            <a:endParaRPr lang="fr-FR"/>
          </a:p>
        </p:txBody>
      </p:sp>
      <p:sp>
        <p:nvSpPr>
          <p:cNvPr id="31747" name="Rectangle 3"/>
          <p:cNvSpPr>
            <a:spLocks noGrp="1" noChangeArrowheads="1"/>
          </p:cNvSpPr>
          <p:nvPr>
            <p:ph idx="1"/>
          </p:nvPr>
        </p:nvSpPr>
        <p:spPr/>
        <p:txBody>
          <a:bodyPr/>
          <a:lstStyle/>
          <a:p>
            <a:r>
              <a:rPr lang="fr-FR"/>
              <a:t>Réseau routier public – Suisse </a:t>
            </a:r>
            <a:r>
              <a:rPr lang="fr-FR" b="0"/>
              <a:t>(2022)</a:t>
            </a:r>
            <a:endParaRPr lang="fr-CH"/>
          </a:p>
          <a:p>
            <a:pPr lvl="1" eaLnBrk="1" hangingPunct="1"/>
            <a:r>
              <a:rPr lang="fr-CH"/>
              <a:t> 84’675 km</a:t>
            </a:r>
            <a:r>
              <a:rPr lang="fr-CH" i="0">
                <a:solidFill>
                  <a:schemeClr val="bg2"/>
                </a:solidFill>
                <a:latin typeface="Verdana" pitchFamily="34" charset="0"/>
              </a:rPr>
              <a:t>			</a:t>
            </a:r>
            <a:endParaRPr lang="fr-CH" sz="2406" b="0">
              <a:solidFill>
                <a:srgbClr val="B2B2B2"/>
              </a:solidFill>
              <a:latin typeface="Arial" pitchFamily="34" charset="0"/>
            </a:endParaRPr>
          </a:p>
          <a:p>
            <a:pPr lvl="2">
              <a:tabLst>
                <a:tab pos="6857784" algn="r"/>
              </a:tabLst>
            </a:pPr>
            <a:r>
              <a:rPr lang="fr-FR" b="1"/>
              <a:t>Autoroutes	1’544 km</a:t>
            </a:r>
          </a:p>
          <a:p>
            <a:pPr lvl="2">
              <a:tabLst>
                <a:tab pos="6857784" algn="r"/>
              </a:tabLst>
            </a:pPr>
            <a:r>
              <a:rPr lang="fr-FR"/>
              <a:t>Autres routes nationales	710 km</a:t>
            </a:r>
            <a:r>
              <a:rPr lang="fr-CH"/>
              <a:t>			</a:t>
            </a:r>
            <a:endParaRPr lang="fr-FR" b="0"/>
          </a:p>
          <a:p>
            <a:pPr lvl="2">
              <a:tabLst>
                <a:tab pos="6857784" algn="r"/>
              </a:tabLst>
            </a:pPr>
            <a:r>
              <a:rPr lang="fr-FR" b="1"/>
              <a:t>Routes cantonales	</a:t>
            </a:r>
            <a:r>
              <a:rPr lang="fr-FR"/>
              <a:t>      </a:t>
            </a:r>
            <a:r>
              <a:rPr lang="fr-FR" b="1"/>
              <a:t>17’227 km</a:t>
            </a:r>
            <a:endParaRPr lang="fr-FR"/>
          </a:p>
          <a:p>
            <a:pPr lvl="2">
              <a:tabLst>
                <a:tab pos="6857784" algn="r"/>
              </a:tabLst>
            </a:pPr>
            <a:r>
              <a:rPr lang="fr-FR"/>
              <a:t>R</a:t>
            </a:r>
            <a:r>
              <a:rPr lang="fr-FR" b="1"/>
              <a:t>outes communales	</a:t>
            </a:r>
            <a:r>
              <a:rPr lang="fr-FR"/>
              <a:t>         </a:t>
            </a:r>
            <a:r>
              <a:rPr lang="fr-FR" b="1"/>
              <a:t>65’194 km</a:t>
            </a:r>
          </a:p>
          <a:p>
            <a:pPr lvl="2">
              <a:tabLst>
                <a:tab pos="6857784" algn="r"/>
              </a:tabLst>
            </a:pPr>
            <a:endParaRPr lang="fr-FR" b="1"/>
          </a:p>
          <a:p>
            <a:pPr lvl="1"/>
            <a:r>
              <a:rPr lang="fr-CH"/>
              <a:t>Réseau le plus important</a:t>
            </a:r>
          </a:p>
          <a:p>
            <a:pPr lvl="2"/>
            <a:r>
              <a:rPr lang="fr-CH"/>
              <a:t>Dimensions</a:t>
            </a:r>
          </a:p>
          <a:p>
            <a:pPr lvl="2"/>
            <a:r>
              <a:rPr lang="fr-CH"/>
              <a:t>Usage </a:t>
            </a:r>
            <a:endParaRPr lang="fr-FR"/>
          </a:p>
          <a:p>
            <a:pPr lvl="2" eaLnBrk="1" hangingPunct="1"/>
            <a:endParaRPr lang="fr-FR" b="1"/>
          </a:p>
        </p:txBody>
      </p:sp>
      <p:sp>
        <p:nvSpPr>
          <p:cNvPr id="2" name="Espace réservé du numéro de diapositive 1">
            <a:extLst>
              <a:ext uri="{FF2B5EF4-FFF2-40B4-BE49-F238E27FC236}">
                <a16:creationId xmlns:a16="http://schemas.microsoft.com/office/drawing/2014/main" id="{3A72E307-B8CC-EDFD-ED54-873BE8D52701}"/>
              </a:ext>
            </a:extLst>
          </p:cNvPr>
          <p:cNvSpPr>
            <a:spLocks noGrp="1"/>
          </p:cNvSpPr>
          <p:nvPr>
            <p:ph type="sldNum" sz="quarter" idx="12"/>
          </p:nvPr>
        </p:nvSpPr>
        <p:spPr>
          <a:xfrm>
            <a:off x="11436350" y="6497638"/>
            <a:ext cx="754063" cy="360362"/>
          </a:xfrm>
        </p:spPr>
        <p:txBody>
          <a:bodyPr/>
          <a:lstStyle/>
          <a:p>
            <a:fld id="{75A4F164-3A46-4CEE-A25C-CA523D5E42F3}" type="slidenum">
              <a:rPr lang="fr-CH" smtClean="0"/>
              <a:pPr/>
              <a:t>3</a:t>
            </a:fld>
            <a:endParaRPr lang="fr-CH"/>
          </a:p>
        </p:txBody>
      </p:sp>
    </p:spTree>
    <p:extLst>
      <p:ext uri="{BB962C8B-B14F-4D97-AF65-F5344CB8AC3E}">
        <p14:creationId xmlns:p14="http://schemas.microsoft.com/office/powerpoint/2010/main" val="2834413414"/>
      </p:ext>
    </p:extLst>
  </p:cSld>
  <p:clrMapOvr>
    <a:masterClrMapping/>
  </p:clrMapOvr>
  <p:transition spd="slow">
    <p:strip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fr-CH">
                <a:cs typeface="+mj-cs"/>
              </a:rPr>
              <a:t>Distribution spatiale des déplacements</a:t>
            </a:r>
            <a:endParaRPr lang="fr-FR">
              <a:cs typeface="+mj-cs"/>
            </a:endParaRPr>
          </a:p>
        </p:txBody>
      </p:sp>
      <p:sp>
        <p:nvSpPr>
          <p:cNvPr id="32771" name="Rectangle 3"/>
          <p:cNvSpPr>
            <a:spLocks noGrp="1" noChangeArrowheads="1"/>
          </p:cNvSpPr>
          <p:nvPr>
            <p:ph idx="1"/>
          </p:nvPr>
        </p:nvSpPr>
        <p:spPr/>
        <p:txBody>
          <a:bodyPr/>
          <a:lstStyle/>
          <a:p>
            <a:pPr eaLnBrk="1" hangingPunct="1"/>
            <a:r>
              <a:rPr lang="fr-CH"/>
              <a:t>Estimation du nombre de déplacements entre chaque couple de secteurs</a:t>
            </a:r>
          </a:p>
          <a:p>
            <a:pPr lvl="1" eaLnBrk="1" hangingPunct="1"/>
            <a:r>
              <a:rPr lang="fr-CH"/>
              <a:t>Résultat : matrice Origine – Destination</a:t>
            </a:r>
          </a:p>
          <a:p>
            <a:pPr lvl="1" eaLnBrk="1" hangingPunct="1"/>
            <a:endParaRPr lang="fr-CH"/>
          </a:p>
          <a:p>
            <a:pPr lvl="1" eaLnBrk="1" hangingPunct="1"/>
            <a:endParaRPr lang="fr-CH"/>
          </a:p>
          <a:p>
            <a:pPr lvl="1" eaLnBrk="1" hangingPunct="1"/>
            <a:endParaRPr lang="fr-CH"/>
          </a:p>
          <a:p>
            <a:pPr lvl="1" eaLnBrk="1" hangingPunct="1"/>
            <a:r>
              <a:rPr lang="fr-CH"/>
              <a:t>Modèles</a:t>
            </a:r>
          </a:p>
          <a:p>
            <a:pPr lvl="2" eaLnBrk="1" hangingPunct="1"/>
            <a:r>
              <a:rPr lang="fr-CH"/>
              <a:t>Modèles par facteur de croissance</a:t>
            </a:r>
          </a:p>
          <a:p>
            <a:pPr lvl="2" eaLnBrk="1" hangingPunct="1"/>
            <a:r>
              <a:rPr lang="fr-CH"/>
              <a:t>Modèles de gravitation</a:t>
            </a:r>
          </a:p>
          <a:p>
            <a:pPr lvl="2" eaLnBrk="1" hangingPunct="1"/>
            <a:r>
              <a:rPr lang="fr-CH"/>
              <a:t>Modèles des possibilités d’activités (</a:t>
            </a:r>
            <a:r>
              <a:rPr lang="fr-CH" i="1" err="1">
                <a:latin typeface="Times New Roman" pitchFamily="18" charset="0"/>
              </a:rPr>
              <a:t>opportunity</a:t>
            </a:r>
            <a:r>
              <a:rPr lang="fr-CH" i="1">
                <a:latin typeface="Times New Roman" pitchFamily="18" charset="0"/>
              </a:rPr>
              <a:t> </a:t>
            </a:r>
            <a:r>
              <a:rPr lang="fr-CH" i="1" err="1">
                <a:latin typeface="Times New Roman" pitchFamily="18" charset="0"/>
              </a:rPr>
              <a:t>models</a:t>
            </a:r>
            <a:r>
              <a:rPr lang="fr-CH"/>
              <a:t>)</a:t>
            </a:r>
          </a:p>
          <a:p>
            <a:pPr lvl="2" eaLnBrk="1" hangingPunct="1"/>
            <a:endParaRPr lang="fr-FR"/>
          </a:p>
        </p:txBody>
      </p:sp>
      <p:pic>
        <p:nvPicPr>
          <p:cNvPr id="32772"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b="15626"/>
          <a:stretch>
            <a:fillRect/>
          </a:stretch>
        </p:blipFill>
        <p:spPr bwMode="auto">
          <a:xfrm>
            <a:off x="4579178" y="2707082"/>
            <a:ext cx="6721485" cy="180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62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fr-CH">
                <a:cs typeface="+mj-cs"/>
              </a:rPr>
              <a:t>Répartition modale</a:t>
            </a:r>
            <a:endParaRPr lang="fr-FR">
              <a:cs typeface="+mj-cs"/>
            </a:endParaRPr>
          </a:p>
        </p:txBody>
      </p:sp>
      <p:sp>
        <p:nvSpPr>
          <p:cNvPr id="34819" name="Rectangle 3"/>
          <p:cNvSpPr>
            <a:spLocks noGrp="1" noChangeArrowheads="1"/>
          </p:cNvSpPr>
          <p:nvPr>
            <p:ph idx="1"/>
          </p:nvPr>
        </p:nvSpPr>
        <p:spPr/>
        <p:txBody>
          <a:bodyPr/>
          <a:lstStyle/>
          <a:p>
            <a:pPr eaLnBrk="1" hangingPunct="1"/>
            <a:r>
              <a:rPr lang="fr-CH"/>
              <a:t>Estimation de la répartition des déplacements entre les différents modes de transport</a:t>
            </a:r>
          </a:p>
          <a:p>
            <a:pPr lvl="1" eaLnBrk="1" hangingPunct="1"/>
            <a:r>
              <a:rPr lang="fr-CH"/>
              <a:t>Passage d’une matrice O/D générale à une matrice O/D pour chaque mode de transport</a:t>
            </a:r>
            <a:endParaRPr lang="fr-FR"/>
          </a:p>
        </p:txBody>
      </p:sp>
      <p:pic>
        <p:nvPicPr>
          <p:cNvPr id="348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080" y="3356808"/>
            <a:ext cx="8684197" cy="27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DA5C52B6-A8AA-99EF-E415-B4CA978B2363}"/>
              </a:ext>
            </a:extLst>
          </p:cNvPr>
          <p:cNvSpPr>
            <a:spLocks noGrp="1"/>
          </p:cNvSpPr>
          <p:nvPr>
            <p:ph type="sldNum" sz="quarter" idx="12"/>
          </p:nvPr>
        </p:nvSpPr>
        <p:spPr>
          <a:xfrm>
            <a:off x="11436096" y="6498000"/>
            <a:ext cx="754317" cy="360000"/>
          </a:xfrm>
        </p:spPr>
        <p:txBody>
          <a:bodyPr/>
          <a:lstStyle/>
          <a:p>
            <a:fld id="{75A4F164-3A46-4CEE-A25C-CA523D5E42F3}" type="slidenum">
              <a:rPr lang="fr-CH" smtClean="0"/>
              <a:pPr/>
              <a:t>31</a:t>
            </a:fld>
            <a:endParaRPr lang="fr-CH"/>
          </a:p>
        </p:txBody>
      </p:sp>
    </p:spTree>
    <p:extLst>
      <p:ext uri="{BB962C8B-B14F-4D97-AF65-F5344CB8AC3E}">
        <p14:creationId xmlns:p14="http://schemas.microsoft.com/office/powerpoint/2010/main" val="31028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fr-CH">
                <a:cs typeface="+mj-cs"/>
              </a:rPr>
              <a:t>Affectation des déplacements</a:t>
            </a:r>
            <a:endParaRPr lang="fr-FR">
              <a:cs typeface="+mj-cs"/>
            </a:endParaRPr>
          </a:p>
        </p:txBody>
      </p:sp>
      <p:sp>
        <p:nvSpPr>
          <p:cNvPr id="36867" name="Rectangle 3"/>
          <p:cNvSpPr>
            <a:spLocks noGrp="1" noChangeArrowheads="1"/>
          </p:cNvSpPr>
          <p:nvPr>
            <p:ph idx="1"/>
          </p:nvPr>
        </p:nvSpPr>
        <p:spPr/>
        <p:txBody>
          <a:bodyPr/>
          <a:lstStyle/>
          <a:p>
            <a:pPr eaLnBrk="1" hangingPunct="1"/>
            <a:r>
              <a:rPr lang="fr-CH"/>
              <a:t>Distribution des déplacements sur le réseau selon le choix d’un itinéraire</a:t>
            </a:r>
            <a:endParaRPr lang="fr-FR"/>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8888" y="2707231"/>
            <a:ext cx="8190302" cy="252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7618D12C-60F2-5987-F479-1A0673A74387}"/>
              </a:ext>
            </a:extLst>
          </p:cNvPr>
          <p:cNvSpPr>
            <a:spLocks noGrp="1"/>
          </p:cNvSpPr>
          <p:nvPr>
            <p:ph type="sldNum" sz="quarter" idx="12"/>
          </p:nvPr>
        </p:nvSpPr>
        <p:spPr>
          <a:xfrm>
            <a:off x="11436096" y="6498000"/>
            <a:ext cx="754317" cy="360000"/>
          </a:xfrm>
        </p:spPr>
        <p:txBody>
          <a:bodyPr/>
          <a:lstStyle/>
          <a:p>
            <a:fld id="{75A4F164-3A46-4CEE-A25C-CA523D5E42F3}" type="slidenum">
              <a:rPr lang="fr-CH" smtClean="0"/>
              <a:pPr/>
              <a:t>32</a:t>
            </a:fld>
            <a:endParaRPr lang="fr-CH"/>
          </a:p>
        </p:txBody>
      </p:sp>
    </p:spTree>
    <p:extLst>
      <p:ext uri="{BB962C8B-B14F-4D97-AF65-F5344CB8AC3E}">
        <p14:creationId xmlns:p14="http://schemas.microsoft.com/office/powerpoint/2010/main" val="33758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C001737-CB56-F6FC-FF2B-873762ED2B8C}"/>
              </a:ext>
            </a:extLst>
          </p:cNvPr>
          <p:cNvSpPr>
            <a:spLocks noGrp="1"/>
          </p:cNvSpPr>
          <p:nvPr>
            <p:ph type="sldNum" sz="quarter" idx="12"/>
          </p:nvPr>
        </p:nvSpPr>
        <p:spPr/>
        <p:txBody>
          <a:bodyPr/>
          <a:lstStyle/>
          <a:p>
            <a:fld id="{75A4F164-3A46-4CEE-A25C-CA523D5E42F3}" type="slidenum">
              <a:rPr lang="fr-CH" smtClean="0"/>
              <a:pPr/>
              <a:t>33</a:t>
            </a:fld>
            <a:endParaRPr lang="fr-CH"/>
          </a:p>
        </p:txBody>
      </p:sp>
      <p:sp>
        <p:nvSpPr>
          <p:cNvPr id="3" name="Titre 2">
            <a:extLst>
              <a:ext uri="{FF2B5EF4-FFF2-40B4-BE49-F238E27FC236}">
                <a16:creationId xmlns:a16="http://schemas.microsoft.com/office/drawing/2014/main" id="{B81D3C6C-5732-6AE5-728C-B6090E19AF75}"/>
              </a:ext>
            </a:extLst>
          </p:cNvPr>
          <p:cNvSpPr>
            <a:spLocks noGrp="1"/>
          </p:cNvSpPr>
          <p:nvPr>
            <p:ph type="title"/>
          </p:nvPr>
        </p:nvSpPr>
        <p:spPr/>
        <p:txBody>
          <a:bodyPr/>
          <a:lstStyle/>
          <a:p>
            <a:r>
              <a:rPr lang="fr-CH"/>
              <a:t>Modélisation usuellement utilisée</a:t>
            </a:r>
          </a:p>
        </p:txBody>
      </p:sp>
      <p:sp>
        <p:nvSpPr>
          <p:cNvPr id="4" name="Espace réservé du contenu 3">
            <a:extLst>
              <a:ext uri="{FF2B5EF4-FFF2-40B4-BE49-F238E27FC236}">
                <a16:creationId xmlns:a16="http://schemas.microsoft.com/office/drawing/2014/main" id="{127BB771-8E21-6C9C-5F42-9928E49C3FF7}"/>
              </a:ext>
            </a:extLst>
          </p:cNvPr>
          <p:cNvSpPr>
            <a:spLocks noGrp="1"/>
          </p:cNvSpPr>
          <p:nvPr>
            <p:ph idx="1"/>
          </p:nvPr>
        </p:nvSpPr>
        <p:spPr/>
        <p:txBody>
          <a:bodyPr/>
          <a:lstStyle/>
          <a:p>
            <a:r>
              <a:rPr lang="fr-CH"/>
              <a:t>Nombre de cases de stationnement</a:t>
            </a:r>
          </a:p>
          <a:p>
            <a:pPr lvl="1"/>
            <a:r>
              <a:rPr lang="fr-CH"/>
              <a:t>600 cases</a:t>
            </a:r>
          </a:p>
          <a:p>
            <a:r>
              <a:rPr lang="fr-CH"/>
              <a:t>Trafic généré par ces cases</a:t>
            </a:r>
          </a:p>
          <a:p>
            <a:pPr lvl="1"/>
            <a:r>
              <a:rPr lang="fr-CH"/>
              <a:t>2’000 véh./j</a:t>
            </a:r>
          </a:p>
          <a:p>
            <a:r>
              <a:rPr lang="fr-CH"/>
              <a:t>Affectation sur le réseau routier</a:t>
            </a:r>
          </a:p>
          <a:p>
            <a:pPr lvl="1"/>
            <a:r>
              <a:rPr lang="fr-CH"/>
              <a:t>1’000 véh./j sur la RC 1</a:t>
            </a:r>
          </a:p>
          <a:p>
            <a:pPr lvl="1"/>
            <a:r>
              <a:rPr lang="fr-CH"/>
              <a:t>600 véh./j sur la RC 2</a:t>
            </a:r>
          </a:p>
          <a:p>
            <a:pPr lvl="1"/>
            <a:r>
              <a:rPr lang="fr-CH"/>
              <a:t>Etc.</a:t>
            </a:r>
          </a:p>
          <a:p>
            <a:pPr lvl="1"/>
            <a:r>
              <a:rPr lang="fr-CH"/>
              <a:t>Souvent manuelle</a:t>
            </a:r>
          </a:p>
        </p:txBody>
      </p:sp>
      <p:pic>
        <p:nvPicPr>
          <p:cNvPr id="5" name="Picture 4">
            <a:extLst>
              <a:ext uri="{FF2B5EF4-FFF2-40B4-BE49-F238E27FC236}">
                <a16:creationId xmlns:a16="http://schemas.microsoft.com/office/drawing/2014/main" id="{68E03348-78F0-12BB-9837-632A4723E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88" y="3096859"/>
            <a:ext cx="4697412"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a:extLst>
              <a:ext uri="{FF2B5EF4-FFF2-40B4-BE49-F238E27FC236}">
                <a16:creationId xmlns:a16="http://schemas.microsoft.com/office/drawing/2014/main" id="{91910915-BBF1-6272-336D-66DE9A3C3E21}"/>
              </a:ext>
            </a:extLst>
          </p:cNvPr>
          <p:cNvSpPr txBox="1">
            <a:spLocks noChangeArrowheads="1"/>
          </p:cNvSpPr>
          <p:nvPr/>
        </p:nvSpPr>
        <p:spPr bwMode="auto">
          <a:xfrm>
            <a:off x="6963569" y="6263585"/>
            <a:ext cx="48958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lr>
                <a:srgbClr val="FF0000"/>
              </a:buClr>
              <a:buFont typeface="Wingdings" panose="05000000000000000000" pitchFamily="2" charset="2"/>
              <a:buChar char="§"/>
              <a:defRPr sz="21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1" hangingPunct="1">
              <a:spcBef>
                <a:spcPct val="50000"/>
              </a:spcBef>
            </a:pPr>
            <a:r>
              <a:rPr lang="fr-CH" altLang="fr-FR" sz="1400"/>
              <a:t>Source : Citec</a:t>
            </a:r>
          </a:p>
        </p:txBody>
      </p:sp>
    </p:spTree>
    <p:extLst>
      <p:ext uri="{BB962C8B-B14F-4D97-AF65-F5344CB8AC3E}">
        <p14:creationId xmlns:p14="http://schemas.microsoft.com/office/powerpoint/2010/main" val="407076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01B7040-777B-1468-1317-89C0B549B152}"/>
              </a:ext>
            </a:extLst>
          </p:cNvPr>
          <p:cNvSpPr>
            <a:spLocks noGrp="1"/>
          </p:cNvSpPr>
          <p:nvPr>
            <p:ph type="sldNum" sz="quarter" idx="12"/>
          </p:nvPr>
        </p:nvSpPr>
        <p:spPr/>
        <p:txBody>
          <a:bodyPr/>
          <a:lstStyle/>
          <a:p>
            <a:fld id="{75A4F164-3A46-4CEE-A25C-CA523D5E42F3}" type="slidenum">
              <a:rPr lang="fr-CH" smtClean="0"/>
              <a:pPr/>
              <a:t>34</a:t>
            </a:fld>
            <a:endParaRPr lang="fr-CH"/>
          </a:p>
        </p:txBody>
      </p:sp>
      <p:sp>
        <p:nvSpPr>
          <p:cNvPr id="3" name="Titre 2">
            <a:extLst>
              <a:ext uri="{FF2B5EF4-FFF2-40B4-BE49-F238E27FC236}">
                <a16:creationId xmlns:a16="http://schemas.microsoft.com/office/drawing/2014/main" id="{808BA982-3052-8DFC-599E-0267450C60C8}"/>
              </a:ext>
            </a:extLst>
          </p:cNvPr>
          <p:cNvSpPr>
            <a:spLocks noGrp="1"/>
          </p:cNvSpPr>
          <p:nvPr>
            <p:ph type="title"/>
          </p:nvPr>
        </p:nvSpPr>
        <p:spPr/>
        <p:txBody>
          <a:bodyPr/>
          <a:lstStyle/>
          <a:p>
            <a:r>
              <a:rPr lang="fr-CH"/>
              <a:t>Charges de trafic routières</a:t>
            </a:r>
          </a:p>
        </p:txBody>
      </p:sp>
      <p:sp>
        <p:nvSpPr>
          <p:cNvPr id="4" name="Espace réservé du contenu 3">
            <a:extLst>
              <a:ext uri="{FF2B5EF4-FFF2-40B4-BE49-F238E27FC236}">
                <a16:creationId xmlns:a16="http://schemas.microsoft.com/office/drawing/2014/main" id="{51834371-9ED0-BB14-6851-6C3CD089900F}"/>
              </a:ext>
            </a:extLst>
          </p:cNvPr>
          <p:cNvSpPr>
            <a:spLocks noGrp="1"/>
          </p:cNvSpPr>
          <p:nvPr>
            <p:ph idx="1"/>
          </p:nvPr>
        </p:nvSpPr>
        <p:spPr/>
        <p:txBody>
          <a:bodyPr/>
          <a:lstStyle/>
          <a:p>
            <a:endParaRPr lang="fr-CH"/>
          </a:p>
          <a:p>
            <a:endParaRPr lang="fr-CH"/>
          </a:p>
          <a:p>
            <a:endParaRPr lang="fr-CH"/>
          </a:p>
          <a:p>
            <a:endParaRPr lang="fr-CH"/>
          </a:p>
          <a:p>
            <a:endParaRPr lang="fr-CH"/>
          </a:p>
          <a:p>
            <a:r>
              <a:rPr lang="fr-CH"/>
              <a:t>Unités</a:t>
            </a:r>
          </a:p>
          <a:p>
            <a:pPr lvl="1"/>
            <a:r>
              <a:rPr lang="fr-CH"/>
              <a:t>TJM	véh./j</a:t>
            </a:r>
          </a:p>
          <a:p>
            <a:pPr lvl="1"/>
            <a:r>
              <a:rPr lang="fr-CH"/>
              <a:t>THP	véh./h/sens</a:t>
            </a:r>
          </a:p>
        </p:txBody>
      </p:sp>
      <p:graphicFrame>
        <p:nvGraphicFramePr>
          <p:cNvPr id="5" name="Group 36">
            <a:extLst>
              <a:ext uri="{FF2B5EF4-FFF2-40B4-BE49-F238E27FC236}">
                <a16:creationId xmlns:a16="http://schemas.microsoft.com/office/drawing/2014/main" id="{13A4DCE9-5204-CB29-5BAB-98CEF1321F30}"/>
              </a:ext>
            </a:extLst>
          </p:cNvPr>
          <p:cNvGraphicFramePr>
            <a:graphicFrameLocks noGrp="1"/>
          </p:cNvGraphicFramePr>
          <p:nvPr>
            <p:extLst>
              <p:ext uri="{D42A27DB-BD31-4B8C-83A1-F6EECF244321}">
                <p14:modId xmlns:p14="http://schemas.microsoft.com/office/powerpoint/2010/main" val="3287484401"/>
              </p:ext>
            </p:extLst>
          </p:nvPr>
        </p:nvGraphicFramePr>
        <p:xfrm>
          <a:off x="514801" y="1440000"/>
          <a:ext cx="11268089" cy="3138580"/>
        </p:xfrm>
        <a:graphic>
          <a:graphicData uri="http://schemas.openxmlformats.org/drawingml/2006/table">
            <a:tbl>
              <a:tblPr/>
              <a:tblGrid>
                <a:gridCol w="2856734">
                  <a:extLst>
                    <a:ext uri="{9D8B030D-6E8A-4147-A177-3AD203B41FA5}">
                      <a16:colId xmlns:a16="http://schemas.microsoft.com/office/drawing/2014/main" val="20000"/>
                    </a:ext>
                  </a:extLst>
                </a:gridCol>
                <a:gridCol w="2524829">
                  <a:extLst>
                    <a:ext uri="{9D8B030D-6E8A-4147-A177-3AD203B41FA5}">
                      <a16:colId xmlns:a16="http://schemas.microsoft.com/office/drawing/2014/main" val="20001"/>
                    </a:ext>
                  </a:extLst>
                </a:gridCol>
                <a:gridCol w="5886526">
                  <a:extLst>
                    <a:ext uri="{9D8B030D-6E8A-4147-A177-3AD203B41FA5}">
                      <a16:colId xmlns:a16="http://schemas.microsoft.com/office/drawing/2014/main" val="20002"/>
                    </a:ext>
                  </a:extLst>
                </a:gridCol>
              </a:tblGrid>
              <a:tr h="78464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Description</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B8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Abréviation</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B8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 Description</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B85"/>
                    </a:solidFill>
                  </a:tcPr>
                </a:tc>
                <a:extLst>
                  <a:ext uri="{0D108BD9-81ED-4DB2-BD59-A6C34878D82A}">
                    <a16:rowId xmlns:a16="http://schemas.microsoft.com/office/drawing/2014/main" val="10000"/>
                  </a:ext>
                </a:extLst>
              </a:tr>
              <a:tr h="78464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Trafic journalier moyen (hebdomadaire)</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000000"/>
                          </a:solidFill>
                          <a:effectLst/>
                          <a:latin typeface="Arial Narrow" panose="020B0606020202030204" pitchFamily="34" charset="0"/>
                          <a:cs typeface="Calibri" panose="020F0502020204030204" pitchFamily="34" charset="0"/>
                        </a:rPr>
                        <a:t>TJM</a:t>
                      </a:r>
                      <a:endParaRPr kumimoji="1" lang="fr-FR" sz="1600" b="1"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Nombre de déplacements durant un jour,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moyenne du lundi au dimanche</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1"/>
                  </a:ext>
                </a:extLst>
              </a:tr>
              <a:tr h="78464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Trafic moyen d'un jour ouvré (lu-</a:t>
                      </a:r>
                      <a:r>
                        <a:rPr kumimoji="1" lang="fr-CH" sz="1600" b="0" i="0" u="none" strike="noStrike" cap="none" normalizeH="0" baseline="0" err="1">
                          <a:ln>
                            <a:noFill/>
                          </a:ln>
                          <a:solidFill>
                            <a:srgbClr val="000000"/>
                          </a:solidFill>
                          <a:effectLst/>
                          <a:latin typeface="Arial Narrow" panose="020B0606020202030204" pitchFamily="34" charset="0"/>
                          <a:cs typeface="Calibri" panose="020F0502020204030204" pitchFamily="34" charset="0"/>
                        </a:rPr>
                        <a:t>ve</a:t>
                      </a: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 </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000000"/>
                          </a:solidFill>
                          <a:effectLst/>
                          <a:latin typeface="Arial Narrow" panose="020B0606020202030204" pitchFamily="34" charset="0"/>
                          <a:cs typeface="Calibri" panose="020F0502020204030204" pitchFamily="34" charset="0"/>
                        </a:rPr>
                        <a:t>TJMO</a:t>
                      </a:r>
                      <a:endParaRPr kumimoji="1" lang="fr-FR" sz="1600" b="1"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Nombre de déplacements durant un jour,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moyenne du lundi au vendredi</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8"/>
                    </a:solidFill>
                  </a:tcPr>
                </a:tc>
                <a:extLst>
                  <a:ext uri="{0D108BD9-81ED-4DB2-BD59-A6C34878D82A}">
                    <a16:rowId xmlns:a16="http://schemas.microsoft.com/office/drawing/2014/main" val="10002"/>
                  </a:ext>
                </a:extLst>
              </a:tr>
              <a:tr h="78464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Trafic moyen en heure de pointe</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000000"/>
                          </a:solidFill>
                          <a:effectLst/>
                          <a:latin typeface="Arial Narrow" panose="020B0606020202030204" pitchFamily="34" charset="0"/>
                          <a:cs typeface="Calibri" panose="020F0502020204030204" pitchFamily="34" charset="0"/>
                        </a:rPr>
                        <a:t>THPM / THPS</a:t>
                      </a: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 (matin/soir)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Nombre de déplacements durant une heure, moyenne du lundi au vendredi</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89999" marR="89999" marT="46746" marB="4674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8474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82CB57C-FAF4-ACE6-165F-A453288E829C}"/>
              </a:ext>
            </a:extLst>
          </p:cNvPr>
          <p:cNvSpPr>
            <a:spLocks noGrp="1"/>
          </p:cNvSpPr>
          <p:nvPr>
            <p:ph type="sldNum" sz="quarter" idx="12"/>
          </p:nvPr>
        </p:nvSpPr>
        <p:spPr/>
        <p:txBody>
          <a:bodyPr/>
          <a:lstStyle/>
          <a:p>
            <a:fld id="{75A4F164-3A46-4CEE-A25C-CA523D5E42F3}" type="slidenum">
              <a:rPr lang="fr-CH" smtClean="0"/>
              <a:pPr/>
              <a:t>35</a:t>
            </a:fld>
            <a:endParaRPr lang="fr-CH"/>
          </a:p>
        </p:txBody>
      </p:sp>
      <p:sp>
        <p:nvSpPr>
          <p:cNvPr id="3" name="Titre 2">
            <a:extLst>
              <a:ext uri="{FF2B5EF4-FFF2-40B4-BE49-F238E27FC236}">
                <a16:creationId xmlns:a16="http://schemas.microsoft.com/office/drawing/2014/main" id="{BB44AAE4-598F-7ABC-5B52-EAD113627E97}"/>
              </a:ext>
            </a:extLst>
          </p:cNvPr>
          <p:cNvSpPr>
            <a:spLocks noGrp="1"/>
          </p:cNvSpPr>
          <p:nvPr>
            <p:ph type="title"/>
          </p:nvPr>
        </p:nvSpPr>
        <p:spPr/>
        <p:txBody>
          <a:bodyPr/>
          <a:lstStyle/>
          <a:p>
            <a:r>
              <a:rPr lang="fr-CH" sz="2800" b="1">
                <a:latin typeface="Calibri" panose="020F0502020204030204" pitchFamily="34" charset="0"/>
                <a:cs typeface="Calibri" panose="020F0502020204030204" pitchFamily="34" charset="0"/>
              </a:rPr>
              <a:t>Quelle unité utiliser ?</a:t>
            </a:r>
            <a:endParaRPr lang="fr-CH"/>
          </a:p>
        </p:txBody>
      </p:sp>
      <p:sp>
        <p:nvSpPr>
          <p:cNvPr id="4" name="Espace réservé du contenu 3">
            <a:extLst>
              <a:ext uri="{FF2B5EF4-FFF2-40B4-BE49-F238E27FC236}">
                <a16:creationId xmlns:a16="http://schemas.microsoft.com/office/drawing/2014/main" id="{FDB0126A-5E8F-BDE9-CC28-6E0973148C64}"/>
              </a:ext>
            </a:extLst>
          </p:cNvPr>
          <p:cNvSpPr>
            <a:spLocks noGrp="1"/>
          </p:cNvSpPr>
          <p:nvPr>
            <p:ph idx="1"/>
          </p:nvPr>
        </p:nvSpPr>
        <p:spPr/>
        <p:txBody>
          <a:bodyPr/>
          <a:lstStyle/>
          <a:p>
            <a:endParaRPr lang="fr-CH"/>
          </a:p>
        </p:txBody>
      </p:sp>
      <p:grpSp>
        <p:nvGrpSpPr>
          <p:cNvPr id="5" name="Gruppo 1">
            <a:extLst>
              <a:ext uri="{FF2B5EF4-FFF2-40B4-BE49-F238E27FC236}">
                <a16:creationId xmlns:a16="http://schemas.microsoft.com/office/drawing/2014/main" id="{1D26376A-3B35-161F-BC39-79EAB33A6EB9}"/>
              </a:ext>
            </a:extLst>
          </p:cNvPr>
          <p:cNvGrpSpPr/>
          <p:nvPr/>
        </p:nvGrpSpPr>
        <p:grpSpPr>
          <a:xfrm>
            <a:off x="2247571" y="1619082"/>
            <a:ext cx="8294220" cy="4547630"/>
            <a:chOff x="2760662" y="1755812"/>
            <a:chExt cx="8294220" cy="4547630"/>
          </a:xfrm>
        </p:grpSpPr>
        <p:grpSp>
          <p:nvGrpSpPr>
            <p:cNvPr id="6" name="Gruppo 34">
              <a:extLst>
                <a:ext uri="{FF2B5EF4-FFF2-40B4-BE49-F238E27FC236}">
                  <a16:creationId xmlns:a16="http://schemas.microsoft.com/office/drawing/2014/main" id="{70AA47B2-F315-C66A-3107-C5EF314F8B54}"/>
                </a:ext>
              </a:extLst>
            </p:cNvPr>
            <p:cNvGrpSpPr/>
            <p:nvPr/>
          </p:nvGrpSpPr>
          <p:grpSpPr>
            <a:xfrm>
              <a:off x="2760662" y="1755812"/>
              <a:ext cx="2685485" cy="1296000"/>
              <a:chOff x="550862" y="1755812"/>
              <a:chExt cx="2685485" cy="1296000"/>
            </a:xfrm>
          </p:grpSpPr>
          <p:sp>
            <p:nvSpPr>
              <p:cNvPr id="19" name="Rettangolo 31">
                <a:extLst>
                  <a:ext uri="{FF2B5EF4-FFF2-40B4-BE49-F238E27FC236}">
                    <a16:creationId xmlns:a16="http://schemas.microsoft.com/office/drawing/2014/main" id="{1D42CB03-0BCA-4D1D-FA8A-AA61E82364D5}"/>
                  </a:ext>
                </a:extLst>
              </p:cNvPr>
              <p:cNvSpPr/>
              <p:nvPr/>
            </p:nvSpPr>
            <p:spPr>
              <a:xfrm>
                <a:off x="550862" y="1755812"/>
                <a:ext cx="2685485" cy="129600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0" name="Text Box 29">
                <a:extLst>
                  <a:ext uri="{FF2B5EF4-FFF2-40B4-BE49-F238E27FC236}">
                    <a16:creationId xmlns:a16="http://schemas.microsoft.com/office/drawing/2014/main" id="{026E7A1C-8F10-B9DC-D5D3-539822BFA47C}"/>
                  </a:ext>
                </a:extLst>
              </p:cNvPr>
              <p:cNvSpPr txBox="1">
                <a:spLocks noChangeArrowheads="1"/>
              </p:cNvSpPr>
              <p:nvPr/>
            </p:nvSpPr>
            <p:spPr bwMode="auto">
              <a:xfrm>
                <a:off x="705029" y="1946095"/>
                <a:ext cx="2397195" cy="923330"/>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3600">
                    <a:solidFill>
                      <a:schemeClr val="bg1"/>
                    </a:solidFill>
                    <a:latin typeface="Calibri" panose="020F0502020204030204" pitchFamily="34" charset="0"/>
                    <a:cs typeface="Calibri" panose="020F0502020204030204" pitchFamily="34" charset="0"/>
                  </a:rPr>
                  <a:t>TJM</a:t>
                </a:r>
              </a:p>
              <a:p>
                <a:pPr algn="ctr">
                  <a:spcBef>
                    <a:spcPct val="0"/>
                  </a:spcBef>
                  <a:buFontTx/>
                  <a:buNone/>
                  <a:defRPr/>
                </a:pPr>
                <a:r>
                  <a:rPr kumimoji="0" lang="fr-CH" altLang="fr-FR" sz="1800">
                    <a:solidFill>
                      <a:schemeClr val="bg1"/>
                    </a:solidFill>
                    <a:latin typeface="Calibri" panose="020F0502020204030204" pitchFamily="34" charset="0"/>
                    <a:cs typeface="Calibri" panose="020F0502020204030204" pitchFamily="34" charset="0"/>
                  </a:rPr>
                  <a:t>Trafic journalier moyen</a:t>
                </a:r>
                <a:endParaRPr kumimoji="0" lang="fr-FR" altLang="fr-FR" sz="1800">
                  <a:solidFill>
                    <a:schemeClr val="bg1"/>
                  </a:solidFill>
                  <a:latin typeface="Calibri" panose="020F0502020204030204" pitchFamily="34" charset="0"/>
                  <a:cs typeface="Calibri" panose="020F0502020204030204" pitchFamily="34" charset="0"/>
                </a:endParaRPr>
              </a:p>
            </p:txBody>
          </p:sp>
        </p:grpSp>
        <p:sp>
          <p:nvSpPr>
            <p:cNvPr id="7" name="Text Box 35">
              <a:extLst>
                <a:ext uri="{FF2B5EF4-FFF2-40B4-BE49-F238E27FC236}">
                  <a16:creationId xmlns:a16="http://schemas.microsoft.com/office/drawing/2014/main" id="{C489BC51-1DFA-997E-B1BE-30B05243010F}"/>
                </a:ext>
              </a:extLst>
            </p:cNvPr>
            <p:cNvSpPr txBox="1">
              <a:spLocks noChangeArrowheads="1"/>
            </p:cNvSpPr>
            <p:nvPr/>
          </p:nvSpPr>
          <p:spPr bwMode="auto">
            <a:xfrm>
              <a:off x="6076596" y="2197591"/>
              <a:ext cx="4978286" cy="1015663"/>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defRPr/>
              </a:pPr>
              <a:r>
                <a:rPr kumimoji="0" lang="fr-CH" altLang="fr-FR" sz="2000" b="0">
                  <a:solidFill>
                    <a:schemeClr val="bg1">
                      <a:lumMod val="10000"/>
                    </a:schemeClr>
                  </a:solidFill>
                  <a:latin typeface="Calibri" panose="020F0502020204030204" pitchFamily="34" charset="0"/>
                  <a:cs typeface="Calibri" panose="020F0502020204030204" pitchFamily="34" charset="0"/>
                </a:rPr>
                <a:t>Pour les calculs selon OPB</a:t>
              </a:r>
            </a:p>
            <a:p>
              <a:pPr>
                <a:spcBef>
                  <a:spcPct val="0"/>
                </a:spcBef>
                <a:buFontTx/>
                <a:buNone/>
                <a:defRPr/>
              </a:pPr>
              <a:r>
                <a:rPr kumimoji="0" lang="fr-CH" altLang="fr-FR" sz="2000" b="0">
                  <a:solidFill>
                    <a:schemeClr val="bg1">
                      <a:lumMod val="10000"/>
                    </a:schemeClr>
                  </a:solidFill>
                  <a:latin typeface="Calibri" panose="020F0502020204030204" pitchFamily="34" charset="0"/>
                  <a:cs typeface="Calibri" panose="020F0502020204030204" pitchFamily="34" charset="0"/>
                </a:rPr>
                <a:t>Distinguer jour (6-22h) et nuit (22-6h)</a:t>
              </a:r>
            </a:p>
            <a:p>
              <a:pPr>
                <a:spcBef>
                  <a:spcPct val="0"/>
                </a:spcBef>
                <a:buFontTx/>
                <a:buNone/>
                <a:defRPr/>
              </a:pPr>
              <a:r>
                <a:rPr kumimoji="0" lang="fr-CH" altLang="fr-FR" sz="2000" b="0">
                  <a:solidFill>
                    <a:schemeClr val="bg1">
                      <a:lumMod val="10000"/>
                    </a:schemeClr>
                  </a:solidFill>
                  <a:latin typeface="Calibri" panose="020F0502020204030204" pitchFamily="34" charset="0"/>
                  <a:cs typeface="Calibri" panose="020F0502020204030204" pitchFamily="34" charset="0"/>
                </a:rPr>
                <a:t>Distinguer véhicules bruyants et non-bruyants</a:t>
              </a:r>
              <a:endParaRPr kumimoji="0" lang="fr-FR" altLang="fr-FR" sz="2000" b="0">
                <a:solidFill>
                  <a:schemeClr val="bg1">
                    <a:lumMod val="10000"/>
                  </a:schemeClr>
                </a:solidFill>
                <a:latin typeface="Calibri" panose="020F0502020204030204" pitchFamily="34" charset="0"/>
                <a:cs typeface="Calibri" panose="020F0502020204030204" pitchFamily="34" charset="0"/>
              </a:endParaRPr>
            </a:p>
          </p:txBody>
        </p:sp>
        <p:grpSp>
          <p:nvGrpSpPr>
            <p:cNvPr id="8" name="Gruppo 35">
              <a:extLst>
                <a:ext uri="{FF2B5EF4-FFF2-40B4-BE49-F238E27FC236}">
                  <a16:creationId xmlns:a16="http://schemas.microsoft.com/office/drawing/2014/main" id="{987077F2-1AA7-007F-FA32-639D13A9E13A}"/>
                </a:ext>
              </a:extLst>
            </p:cNvPr>
            <p:cNvGrpSpPr/>
            <p:nvPr/>
          </p:nvGrpSpPr>
          <p:grpSpPr>
            <a:xfrm>
              <a:off x="2760663" y="3354648"/>
              <a:ext cx="2685485" cy="1296000"/>
              <a:chOff x="550863" y="3354648"/>
              <a:chExt cx="2685485" cy="1296000"/>
            </a:xfrm>
          </p:grpSpPr>
          <p:sp>
            <p:nvSpPr>
              <p:cNvPr id="17" name="Rettangolo 32">
                <a:extLst>
                  <a:ext uri="{FF2B5EF4-FFF2-40B4-BE49-F238E27FC236}">
                    <a16:creationId xmlns:a16="http://schemas.microsoft.com/office/drawing/2014/main" id="{78D8560E-1EF6-A5B9-877B-BF324876D3C5}"/>
                  </a:ext>
                </a:extLst>
              </p:cNvPr>
              <p:cNvSpPr/>
              <p:nvPr/>
            </p:nvSpPr>
            <p:spPr>
              <a:xfrm>
                <a:off x="550863" y="3354648"/>
                <a:ext cx="2685485" cy="129600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8" name="Text Box 30">
                <a:extLst>
                  <a:ext uri="{FF2B5EF4-FFF2-40B4-BE49-F238E27FC236}">
                    <a16:creationId xmlns:a16="http://schemas.microsoft.com/office/drawing/2014/main" id="{17C7CD5D-F070-E385-073C-A526ED242FD0}"/>
                  </a:ext>
                </a:extLst>
              </p:cNvPr>
              <p:cNvSpPr txBox="1">
                <a:spLocks noChangeArrowheads="1"/>
              </p:cNvSpPr>
              <p:nvPr/>
            </p:nvSpPr>
            <p:spPr bwMode="auto">
              <a:xfrm>
                <a:off x="668557" y="3383433"/>
                <a:ext cx="2450094" cy="1200329"/>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3600">
                    <a:solidFill>
                      <a:schemeClr val="bg1"/>
                    </a:solidFill>
                    <a:latin typeface="Calibri" panose="020F0502020204030204" pitchFamily="34" charset="0"/>
                    <a:cs typeface="Calibri" panose="020F0502020204030204" pitchFamily="34" charset="0"/>
                  </a:rPr>
                  <a:t>TJMO</a:t>
                </a:r>
              </a:p>
              <a:p>
                <a:pPr algn="ctr">
                  <a:spcBef>
                    <a:spcPct val="0"/>
                  </a:spcBef>
                  <a:buFontTx/>
                  <a:buNone/>
                  <a:defRPr/>
                </a:pPr>
                <a:r>
                  <a:rPr kumimoji="0" lang="fr-CH" altLang="fr-FR" sz="1800">
                    <a:solidFill>
                      <a:schemeClr val="bg1"/>
                    </a:solidFill>
                    <a:latin typeface="Calibri" panose="020F0502020204030204" pitchFamily="34" charset="0"/>
                    <a:cs typeface="Calibri" panose="020F0502020204030204" pitchFamily="34" charset="0"/>
                  </a:rPr>
                  <a:t>Trafic journalier moyen </a:t>
                </a:r>
                <a:br>
                  <a:rPr kumimoji="0" lang="fr-CH" altLang="fr-FR" sz="1800">
                    <a:solidFill>
                      <a:schemeClr val="bg1"/>
                    </a:solidFill>
                    <a:latin typeface="Calibri" panose="020F0502020204030204" pitchFamily="34" charset="0"/>
                    <a:cs typeface="Calibri" panose="020F0502020204030204" pitchFamily="34" charset="0"/>
                  </a:rPr>
                </a:br>
                <a:r>
                  <a:rPr kumimoji="0" lang="fr-CH" altLang="fr-FR" sz="1800">
                    <a:solidFill>
                      <a:schemeClr val="bg1"/>
                    </a:solidFill>
                    <a:latin typeface="Calibri" panose="020F0502020204030204" pitchFamily="34" charset="0"/>
                    <a:cs typeface="Calibri" panose="020F0502020204030204" pitchFamily="34" charset="0"/>
                  </a:rPr>
                  <a:t>des jours ouvrables </a:t>
                </a:r>
                <a:endParaRPr kumimoji="0" lang="fr-FR" altLang="fr-FR" sz="1800">
                  <a:solidFill>
                    <a:schemeClr val="bg1"/>
                  </a:solidFill>
                  <a:latin typeface="Calibri" panose="020F0502020204030204" pitchFamily="34" charset="0"/>
                  <a:cs typeface="Calibri" panose="020F0502020204030204" pitchFamily="34" charset="0"/>
                </a:endParaRPr>
              </a:p>
            </p:txBody>
          </p:sp>
        </p:grpSp>
        <p:sp>
          <p:nvSpPr>
            <p:cNvPr id="9" name="Text Box 36">
              <a:extLst>
                <a:ext uri="{FF2B5EF4-FFF2-40B4-BE49-F238E27FC236}">
                  <a16:creationId xmlns:a16="http://schemas.microsoft.com/office/drawing/2014/main" id="{F6AE705D-A153-C7FB-F8E8-D29898B764CD}"/>
                </a:ext>
              </a:extLst>
            </p:cNvPr>
            <p:cNvSpPr txBox="1">
              <a:spLocks noChangeArrowheads="1"/>
            </p:cNvSpPr>
            <p:nvPr/>
          </p:nvSpPr>
          <p:spPr bwMode="auto">
            <a:xfrm>
              <a:off x="6076596" y="3494648"/>
              <a:ext cx="4397104" cy="1016000"/>
            </a:xfrm>
            <a:prstGeom prst="rect">
              <a:avLst/>
            </a:prstGeom>
            <a:no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defRPr/>
              </a:pPr>
              <a:r>
                <a:rPr kumimoji="0" lang="fr-CH" altLang="fr-FR" sz="2000" b="0">
                  <a:solidFill>
                    <a:schemeClr val="bg1">
                      <a:lumMod val="10000"/>
                    </a:schemeClr>
                  </a:solidFill>
                  <a:latin typeface="Calibri" panose="020F0502020204030204" pitchFamily="34" charset="0"/>
                  <a:cs typeface="Calibri" panose="020F0502020204030204" pitchFamily="34" charset="0"/>
                </a:rPr>
                <a:t>Pour les projets générant un trafic poids lourd pendant la semaine (</a:t>
              </a:r>
              <a:r>
                <a:rPr kumimoji="0" lang="fr-CH" altLang="fr-FR" sz="2000" b="0">
                  <a:solidFill>
                    <a:schemeClr val="bg1">
                      <a:lumMod val="10000"/>
                    </a:schemeClr>
                  </a:solidFill>
                  <a:latin typeface="Calibri" panose="020F0502020204030204" pitchFamily="34" charset="0"/>
                  <a:cs typeface="Calibri" panose="020F0502020204030204" pitchFamily="34" charset="0"/>
                  <a:sym typeface="Wingdings" panose="05000000000000000000" pitchFamily="2" charset="2"/>
                </a:rPr>
                <a:t>décharges, gravières, etc.)</a:t>
              </a:r>
              <a:endParaRPr kumimoji="0" lang="fr-FR" altLang="fr-FR" sz="2000" b="0">
                <a:solidFill>
                  <a:schemeClr val="bg1">
                    <a:lumMod val="10000"/>
                  </a:schemeClr>
                </a:solidFill>
                <a:latin typeface="Calibri" panose="020F0502020204030204" pitchFamily="34" charset="0"/>
                <a:cs typeface="Calibri" panose="020F0502020204030204" pitchFamily="34" charset="0"/>
              </a:endParaRPr>
            </a:p>
          </p:txBody>
        </p:sp>
        <p:grpSp>
          <p:nvGrpSpPr>
            <p:cNvPr id="10" name="Gruppo 36">
              <a:extLst>
                <a:ext uri="{FF2B5EF4-FFF2-40B4-BE49-F238E27FC236}">
                  <a16:creationId xmlns:a16="http://schemas.microsoft.com/office/drawing/2014/main" id="{A5FA27B0-3307-4068-6902-F8EC741DFB9A}"/>
                </a:ext>
              </a:extLst>
            </p:cNvPr>
            <p:cNvGrpSpPr/>
            <p:nvPr/>
          </p:nvGrpSpPr>
          <p:grpSpPr>
            <a:xfrm>
              <a:off x="2760663" y="5007442"/>
              <a:ext cx="2685485" cy="1296000"/>
              <a:chOff x="550863" y="5007442"/>
              <a:chExt cx="2685485" cy="1296000"/>
            </a:xfrm>
          </p:grpSpPr>
          <p:sp>
            <p:nvSpPr>
              <p:cNvPr id="15" name="Rettangolo 33">
                <a:extLst>
                  <a:ext uri="{FF2B5EF4-FFF2-40B4-BE49-F238E27FC236}">
                    <a16:creationId xmlns:a16="http://schemas.microsoft.com/office/drawing/2014/main" id="{7D23CE07-5C28-050D-AB80-F665B1190D52}"/>
                  </a:ext>
                </a:extLst>
              </p:cNvPr>
              <p:cNvSpPr/>
              <p:nvPr/>
            </p:nvSpPr>
            <p:spPr>
              <a:xfrm>
                <a:off x="550863" y="5007442"/>
                <a:ext cx="2685485" cy="129600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6" name="Text Box 31">
                <a:extLst>
                  <a:ext uri="{FF2B5EF4-FFF2-40B4-BE49-F238E27FC236}">
                    <a16:creationId xmlns:a16="http://schemas.microsoft.com/office/drawing/2014/main" id="{50F29B6A-8906-F383-FBD2-23B5FD022AD6}"/>
                  </a:ext>
                </a:extLst>
              </p:cNvPr>
              <p:cNvSpPr txBox="1">
                <a:spLocks noChangeArrowheads="1"/>
              </p:cNvSpPr>
              <p:nvPr/>
            </p:nvSpPr>
            <p:spPr bwMode="auto">
              <a:xfrm>
                <a:off x="994095" y="5043134"/>
                <a:ext cx="1799018" cy="1200329"/>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3600">
                    <a:solidFill>
                      <a:schemeClr val="bg1"/>
                    </a:solidFill>
                    <a:latin typeface="Calibri" panose="020F0502020204030204" pitchFamily="34" charset="0"/>
                    <a:cs typeface="Calibri" panose="020F0502020204030204" pitchFamily="34" charset="0"/>
                  </a:rPr>
                  <a:t>THP</a:t>
                </a:r>
                <a:br>
                  <a:rPr kumimoji="0" lang="fr-CH" altLang="fr-FR" sz="3600">
                    <a:solidFill>
                      <a:schemeClr val="bg1"/>
                    </a:solidFill>
                    <a:latin typeface="Calibri" panose="020F0502020204030204" pitchFamily="34" charset="0"/>
                    <a:cs typeface="Calibri" panose="020F0502020204030204" pitchFamily="34" charset="0"/>
                  </a:rPr>
                </a:br>
                <a:r>
                  <a:rPr kumimoji="0" lang="fr-CH" altLang="fr-FR" sz="1800">
                    <a:solidFill>
                      <a:schemeClr val="bg1"/>
                    </a:solidFill>
                    <a:latin typeface="Calibri" panose="020F0502020204030204" pitchFamily="34" charset="0"/>
                    <a:cs typeface="Calibri" panose="020F0502020204030204" pitchFamily="34" charset="0"/>
                  </a:rPr>
                  <a:t>Trafic aux heures</a:t>
                </a:r>
              </a:p>
              <a:p>
                <a:pPr algn="ctr">
                  <a:spcBef>
                    <a:spcPct val="0"/>
                  </a:spcBef>
                  <a:buFontTx/>
                  <a:buNone/>
                  <a:defRPr/>
                </a:pPr>
                <a:r>
                  <a:rPr kumimoji="0" lang="fr-CH" altLang="fr-FR" sz="1800">
                    <a:solidFill>
                      <a:schemeClr val="bg1"/>
                    </a:solidFill>
                    <a:latin typeface="Calibri" panose="020F0502020204030204" pitchFamily="34" charset="0"/>
                    <a:cs typeface="Calibri" panose="020F0502020204030204" pitchFamily="34" charset="0"/>
                  </a:rPr>
                  <a:t>de pointe</a:t>
                </a:r>
                <a:endParaRPr kumimoji="0" lang="fr-FR" altLang="fr-FR" sz="1800">
                  <a:solidFill>
                    <a:schemeClr val="bg1"/>
                  </a:solidFill>
                  <a:latin typeface="Calibri" panose="020F0502020204030204" pitchFamily="34" charset="0"/>
                  <a:cs typeface="Calibri" panose="020F0502020204030204" pitchFamily="34" charset="0"/>
                </a:endParaRPr>
              </a:p>
            </p:txBody>
          </p:sp>
        </p:grpSp>
        <p:sp>
          <p:nvSpPr>
            <p:cNvPr id="11" name="Text Box 37">
              <a:extLst>
                <a:ext uri="{FF2B5EF4-FFF2-40B4-BE49-F238E27FC236}">
                  <a16:creationId xmlns:a16="http://schemas.microsoft.com/office/drawing/2014/main" id="{70F28533-3900-148C-3446-A1F894A7BBDB}"/>
                </a:ext>
              </a:extLst>
            </p:cNvPr>
            <p:cNvSpPr txBox="1">
              <a:spLocks noChangeArrowheads="1"/>
            </p:cNvSpPr>
            <p:nvPr/>
          </p:nvSpPr>
          <p:spPr bwMode="auto">
            <a:xfrm>
              <a:off x="6076596" y="5326908"/>
              <a:ext cx="3502305" cy="707886"/>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defRPr/>
              </a:pPr>
              <a:r>
                <a:rPr kumimoji="0" lang="fr-CH" altLang="fr-FR" sz="2000" b="0">
                  <a:solidFill>
                    <a:schemeClr val="bg1">
                      <a:lumMod val="10000"/>
                    </a:schemeClr>
                  </a:solidFill>
                  <a:latin typeface="Calibri" panose="020F0502020204030204" pitchFamily="34" charset="0"/>
                  <a:cs typeface="Calibri" panose="020F0502020204030204" pitchFamily="34" charset="0"/>
                </a:rPr>
                <a:t>Pour les calculs de capacité des </a:t>
              </a:r>
            </a:p>
            <a:p>
              <a:pPr>
                <a:spcBef>
                  <a:spcPct val="0"/>
                </a:spcBef>
                <a:buFontTx/>
                <a:buNone/>
                <a:defRPr/>
              </a:pPr>
              <a:r>
                <a:rPr kumimoji="0" lang="fr-CH" altLang="fr-FR" sz="2000" b="0">
                  <a:solidFill>
                    <a:schemeClr val="bg1">
                      <a:lumMod val="10000"/>
                    </a:schemeClr>
                  </a:solidFill>
                  <a:latin typeface="Calibri" panose="020F0502020204030204" pitchFamily="34" charset="0"/>
                  <a:cs typeface="Calibri" panose="020F0502020204030204" pitchFamily="34" charset="0"/>
                </a:rPr>
                <a:t>carrefours</a:t>
              </a:r>
              <a:endParaRPr kumimoji="0" lang="fr-FR" altLang="fr-FR" sz="2000" b="0">
                <a:solidFill>
                  <a:schemeClr val="bg1">
                    <a:lumMod val="10000"/>
                  </a:schemeClr>
                </a:solidFill>
                <a:latin typeface="Calibri" panose="020F0502020204030204" pitchFamily="34" charset="0"/>
                <a:cs typeface="Calibri" panose="020F0502020204030204" pitchFamily="34" charset="0"/>
              </a:endParaRPr>
            </a:p>
          </p:txBody>
        </p:sp>
        <p:sp>
          <p:nvSpPr>
            <p:cNvPr id="12" name="Freccia a destra 40">
              <a:extLst>
                <a:ext uri="{FF2B5EF4-FFF2-40B4-BE49-F238E27FC236}">
                  <a16:creationId xmlns:a16="http://schemas.microsoft.com/office/drawing/2014/main" id="{D0640304-DCDC-986A-F15A-FFBEDD5C0B6C}"/>
                </a:ext>
              </a:extLst>
            </p:cNvPr>
            <p:cNvSpPr/>
            <p:nvPr/>
          </p:nvSpPr>
          <p:spPr>
            <a:xfrm>
              <a:off x="5556377" y="2204620"/>
              <a:ext cx="495300" cy="418550"/>
            </a:xfrm>
            <a:prstGeom prst="rightArrow">
              <a:avLst>
                <a:gd name="adj1" fmla="val 50000"/>
                <a:gd name="adj2" fmla="val 531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3" name="Freccia a destra 41">
              <a:extLst>
                <a:ext uri="{FF2B5EF4-FFF2-40B4-BE49-F238E27FC236}">
                  <a16:creationId xmlns:a16="http://schemas.microsoft.com/office/drawing/2014/main" id="{BE214591-5DDC-FA42-008D-01BC5A36516B}"/>
                </a:ext>
              </a:extLst>
            </p:cNvPr>
            <p:cNvSpPr/>
            <p:nvPr/>
          </p:nvSpPr>
          <p:spPr>
            <a:xfrm>
              <a:off x="5556377" y="3793373"/>
              <a:ext cx="495300" cy="418550"/>
            </a:xfrm>
            <a:prstGeom prst="rightArrow">
              <a:avLst>
                <a:gd name="adj1" fmla="val 50000"/>
                <a:gd name="adj2" fmla="val 531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4" name="Freccia a destra 42">
              <a:extLst>
                <a:ext uri="{FF2B5EF4-FFF2-40B4-BE49-F238E27FC236}">
                  <a16:creationId xmlns:a16="http://schemas.microsoft.com/office/drawing/2014/main" id="{AEE84386-1A51-28D4-9E16-5C7FBB066759}"/>
                </a:ext>
              </a:extLst>
            </p:cNvPr>
            <p:cNvSpPr/>
            <p:nvPr/>
          </p:nvSpPr>
          <p:spPr>
            <a:xfrm>
              <a:off x="5581296" y="5471576"/>
              <a:ext cx="495300" cy="418550"/>
            </a:xfrm>
            <a:prstGeom prst="rightArrow">
              <a:avLst>
                <a:gd name="adj1" fmla="val 50000"/>
                <a:gd name="adj2" fmla="val 531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spTree>
    <p:extLst>
      <p:ext uri="{BB962C8B-B14F-4D97-AF65-F5344CB8AC3E}">
        <p14:creationId xmlns:p14="http://schemas.microsoft.com/office/powerpoint/2010/main" val="386409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DB0AB8-4AAB-D426-9864-F7CDD4980AA1}"/>
              </a:ext>
            </a:extLst>
          </p:cNvPr>
          <p:cNvSpPr>
            <a:spLocks noGrp="1"/>
          </p:cNvSpPr>
          <p:nvPr>
            <p:ph type="sldNum" sz="quarter" idx="12"/>
          </p:nvPr>
        </p:nvSpPr>
        <p:spPr/>
        <p:txBody>
          <a:bodyPr/>
          <a:lstStyle/>
          <a:p>
            <a:fld id="{75A4F164-3A46-4CEE-A25C-CA523D5E42F3}" type="slidenum">
              <a:rPr lang="fr-CH" smtClean="0"/>
              <a:pPr/>
              <a:t>36</a:t>
            </a:fld>
            <a:endParaRPr lang="fr-CH"/>
          </a:p>
        </p:txBody>
      </p:sp>
      <p:sp>
        <p:nvSpPr>
          <p:cNvPr id="3" name="Titre 2">
            <a:extLst>
              <a:ext uri="{FF2B5EF4-FFF2-40B4-BE49-F238E27FC236}">
                <a16:creationId xmlns:a16="http://schemas.microsoft.com/office/drawing/2014/main" id="{F38D334A-DA11-4EBC-3D18-FC436DD6EBD4}"/>
              </a:ext>
            </a:extLst>
          </p:cNvPr>
          <p:cNvSpPr>
            <a:spLocks noGrp="1"/>
          </p:cNvSpPr>
          <p:nvPr>
            <p:ph type="title"/>
          </p:nvPr>
        </p:nvSpPr>
        <p:spPr/>
        <p:txBody>
          <a:bodyPr/>
          <a:lstStyle/>
          <a:p>
            <a:r>
              <a:rPr lang="fr-CH"/>
              <a:t>Trafic de base – Etat actuel</a:t>
            </a:r>
          </a:p>
        </p:txBody>
      </p:sp>
      <p:sp>
        <p:nvSpPr>
          <p:cNvPr id="4" name="Espace réservé du contenu 3">
            <a:extLst>
              <a:ext uri="{FF2B5EF4-FFF2-40B4-BE49-F238E27FC236}">
                <a16:creationId xmlns:a16="http://schemas.microsoft.com/office/drawing/2014/main" id="{7E10287B-064B-A1EB-7A44-5C111CD9BA28}"/>
              </a:ext>
            </a:extLst>
          </p:cNvPr>
          <p:cNvSpPr>
            <a:spLocks noGrp="1"/>
          </p:cNvSpPr>
          <p:nvPr>
            <p:ph idx="1"/>
          </p:nvPr>
        </p:nvSpPr>
        <p:spPr/>
        <p:txBody>
          <a:bodyPr/>
          <a:lstStyle/>
          <a:p>
            <a:r>
              <a:rPr lang="fr-CH"/>
              <a:t>Etat sans projet</a:t>
            </a:r>
          </a:p>
          <a:p>
            <a:r>
              <a:rPr lang="fr-CH"/>
              <a:t>Sur la base de plans de charges</a:t>
            </a:r>
          </a:p>
          <a:p>
            <a:r>
              <a:rPr lang="fr-CH"/>
              <a:t>Sur la base de relevés de trafic représentatifs</a:t>
            </a:r>
          </a:p>
          <a:p>
            <a:pPr lvl="1"/>
            <a:r>
              <a:rPr lang="fr-CH"/>
              <a:t>VSS 40 005a</a:t>
            </a:r>
          </a:p>
        </p:txBody>
      </p:sp>
      <p:pic>
        <p:nvPicPr>
          <p:cNvPr id="5" name="Picture 2">
            <a:extLst>
              <a:ext uri="{FF2B5EF4-FFF2-40B4-BE49-F238E27FC236}">
                <a16:creationId xmlns:a16="http://schemas.microsoft.com/office/drawing/2014/main" id="{F027F197-80C6-E3C7-25BA-3F8605E0C5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7887" y="3003688"/>
            <a:ext cx="4311714" cy="3233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54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6A7ACEF-CF44-91BD-43D6-4EDFEDF6F9C9}"/>
              </a:ext>
            </a:extLst>
          </p:cNvPr>
          <p:cNvSpPr>
            <a:spLocks noGrp="1"/>
          </p:cNvSpPr>
          <p:nvPr>
            <p:ph type="sldNum" sz="quarter" idx="12"/>
          </p:nvPr>
        </p:nvSpPr>
        <p:spPr/>
        <p:txBody>
          <a:bodyPr/>
          <a:lstStyle/>
          <a:p>
            <a:fld id="{75A4F164-3A46-4CEE-A25C-CA523D5E42F3}" type="slidenum">
              <a:rPr lang="fr-CH" smtClean="0"/>
              <a:pPr/>
              <a:t>37</a:t>
            </a:fld>
            <a:endParaRPr lang="fr-CH"/>
          </a:p>
        </p:txBody>
      </p:sp>
      <p:sp>
        <p:nvSpPr>
          <p:cNvPr id="3" name="Titre 2">
            <a:extLst>
              <a:ext uri="{FF2B5EF4-FFF2-40B4-BE49-F238E27FC236}">
                <a16:creationId xmlns:a16="http://schemas.microsoft.com/office/drawing/2014/main" id="{E968E5FA-7A92-9045-3F6F-EBA3227BD3F7}"/>
              </a:ext>
            </a:extLst>
          </p:cNvPr>
          <p:cNvSpPr>
            <a:spLocks noGrp="1"/>
          </p:cNvSpPr>
          <p:nvPr>
            <p:ph type="title"/>
          </p:nvPr>
        </p:nvSpPr>
        <p:spPr/>
        <p:txBody>
          <a:bodyPr/>
          <a:lstStyle/>
          <a:p>
            <a:r>
              <a:rPr lang="fr-CH"/>
              <a:t>Plans de charge</a:t>
            </a:r>
          </a:p>
        </p:txBody>
      </p:sp>
      <p:sp>
        <p:nvSpPr>
          <p:cNvPr id="4" name="Espace réservé du contenu 3">
            <a:extLst>
              <a:ext uri="{FF2B5EF4-FFF2-40B4-BE49-F238E27FC236}">
                <a16:creationId xmlns:a16="http://schemas.microsoft.com/office/drawing/2014/main" id="{1E6336C0-FB62-7651-336A-F1AF45B25D8E}"/>
              </a:ext>
            </a:extLst>
          </p:cNvPr>
          <p:cNvSpPr>
            <a:spLocks noGrp="1"/>
          </p:cNvSpPr>
          <p:nvPr>
            <p:ph idx="1"/>
          </p:nvPr>
        </p:nvSpPr>
        <p:spPr/>
        <p:txBody>
          <a:bodyPr/>
          <a:lstStyle/>
          <a:p>
            <a:endParaRPr lang="fr-CH"/>
          </a:p>
        </p:txBody>
      </p:sp>
      <p:pic>
        <p:nvPicPr>
          <p:cNvPr id="5" name="Picture 7" descr="Fig10_Trafic PL_sans RC177">
            <a:extLst>
              <a:ext uri="{FF2B5EF4-FFF2-40B4-BE49-F238E27FC236}">
                <a16:creationId xmlns:a16="http://schemas.microsoft.com/office/drawing/2014/main" id="{0197CCD8-4C37-E7B0-763D-4ED4000C7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981" y="1436432"/>
            <a:ext cx="5418620" cy="470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C0AAB3F8-6874-96B4-063D-16FC982C6B79}"/>
              </a:ext>
            </a:extLst>
          </p:cNvPr>
          <p:cNvPicPr>
            <a:picLocks noChangeAspect="1"/>
          </p:cNvPicPr>
          <p:nvPr/>
        </p:nvPicPr>
        <p:blipFill rotWithShape="1">
          <a:blip r:embed="rId3" cstate="print"/>
          <a:srcRect t="56526"/>
          <a:stretch/>
        </p:blipFill>
        <p:spPr>
          <a:xfrm>
            <a:off x="514801" y="1436432"/>
            <a:ext cx="6421900" cy="3630735"/>
          </a:xfrm>
          <a:prstGeom prst="rect">
            <a:avLst/>
          </a:prstGeom>
        </p:spPr>
      </p:pic>
    </p:spTree>
    <p:extLst>
      <p:ext uri="{BB962C8B-B14F-4D97-AF65-F5344CB8AC3E}">
        <p14:creationId xmlns:p14="http://schemas.microsoft.com/office/powerpoint/2010/main" val="43116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DD2DFCD-E015-7BA4-9641-707709DF6E36}"/>
              </a:ext>
            </a:extLst>
          </p:cNvPr>
          <p:cNvSpPr>
            <a:spLocks noGrp="1"/>
          </p:cNvSpPr>
          <p:nvPr>
            <p:ph type="sldNum" sz="quarter" idx="12"/>
          </p:nvPr>
        </p:nvSpPr>
        <p:spPr/>
        <p:txBody>
          <a:bodyPr/>
          <a:lstStyle/>
          <a:p>
            <a:fld id="{75A4F164-3A46-4CEE-A25C-CA523D5E42F3}" type="slidenum">
              <a:rPr lang="fr-CH" smtClean="0"/>
              <a:pPr/>
              <a:t>38</a:t>
            </a:fld>
            <a:endParaRPr lang="fr-CH"/>
          </a:p>
        </p:txBody>
      </p:sp>
      <p:sp>
        <p:nvSpPr>
          <p:cNvPr id="3" name="Titre 2">
            <a:extLst>
              <a:ext uri="{FF2B5EF4-FFF2-40B4-BE49-F238E27FC236}">
                <a16:creationId xmlns:a16="http://schemas.microsoft.com/office/drawing/2014/main" id="{0AD61920-DD5B-C483-D851-5E8436CEF6F9}"/>
              </a:ext>
            </a:extLst>
          </p:cNvPr>
          <p:cNvSpPr>
            <a:spLocks noGrp="1"/>
          </p:cNvSpPr>
          <p:nvPr>
            <p:ph type="title"/>
          </p:nvPr>
        </p:nvSpPr>
        <p:spPr/>
        <p:txBody>
          <a:bodyPr/>
          <a:lstStyle/>
          <a:p>
            <a:r>
              <a:rPr lang="fr-CH"/>
              <a:t>Comptages</a:t>
            </a:r>
          </a:p>
        </p:txBody>
      </p:sp>
      <p:pic>
        <p:nvPicPr>
          <p:cNvPr id="6" name="Espace réservé du contenu 5">
            <a:extLst>
              <a:ext uri="{FF2B5EF4-FFF2-40B4-BE49-F238E27FC236}">
                <a16:creationId xmlns:a16="http://schemas.microsoft.com/office/drawing/2014/main" id="{C19AC99E-7741-7A16-6367-04AF7512EED5}"/>
              </a:ext>
            </a:extLst>
          </p:cNvPr>
          <p:cNvPicPr>
            <a:picLocks noGrp="1" noChangeAspect="1"/>
          </p:cNvPicPr>
          <p:nvPr>
            <p:ph idx="1"/>
          </p:nvPr>
        </p:nvPicPr>
        <p:blipFill>
          <a:blip r:embed="rId2"/>
          <a:stretch>
            <a:fillRect/>
          </a:stretch>
        </p:blipFill>
        <p:spPr>
          <a:xfrm>
            <a:off x="514800" y="1350963"/>
            <a:ext cx="3041199" cy="5151419"/>
          </a:xfrm>
        </p:spPr>
      </p:pic>
      <p:pic>
        <p:nvPicPr>
          <p:cNvPr id="8" name="Image 7">
            <a:extLst>
              <a:ext uri="{FF2B5EF4-FFF2-40B4-BE49-F238E27FC236}">
                <a16:creationId xmlns:a16="http://schemas.microsoft.com/office/drawing/2014/main" id="{4E8CAE0D-B0C5-304B-A311-269BE497A617}"/>
              </a:ext>
            </a:extLst>
          </p:cNvPr>
          <p:cNvPicPr>
            <a:picLocks noChangeAspect="1"/>
          </p:cNvPicPr>
          <p:nvPr/>
        </p:nvPicPr>
        <p:blipFill>
          <a:blip r:embed="rId3"/>
          <a:stretch>
            <a:fillRect/>
          </a:stretch>
        </p:blipFill>
        <p:spPr>
          <a:xfrm>
            <a:off x="3927474" y="1414463"/>
            <a:ext cx="5530781" cy="4992687"/>
          </a:xfrm>
          <a:prstGeom prst="rect">
            <a:avLst/>
          </a:prstGeom>
        </p:spPr>
      </p:pic>
    </p:spTree>
    <p:extLst>
      <p:ext uri="{BB962C8B-B14F-4D97-AF65-F5344CB8AC3E}">
        <p14:creationId xmlns:p14="http://schemas.microsoft.com/office/powerpoint/2010/main" val="277792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3E0A3A8-6822-0C4C-7D9B-BECBD92EABBE}"/>
              </a:ext>
            </a:extLst>
          </p:cNvPr>
          <p:cNvSpPr>
            <a:spLocks noGrp="1"/>
          </p:cNvSpPr>
          <p:nvPr>
            <p:ph type="sldNum" sz="quarter" idx="12"/>
          </p:nvPr>
        </p:nvSpPr>
        <p:spPr/>
        <p:txBody>
          <a:bodyPr/>
          <a:lstStyle/>
          <a:p>
            <a:fld id="{75A4F164-3A46-4CEE-A25C-CA523D5E42F3}" type="slidenum">
              <a:rPr lang="fr-CH" smtClean="0"/>
              <a:pPr/>
              <a:t>39</a:t>
            </a:fld>
            <a:endParaRPr lang="fr-CH"/>
          </a:p>
        </p:txBody>
      </p:sp>
      <p:sp>
        <p:nvSpPr>
          <p:cNvPr id="3" name="Titre 2">
            <a:extLst>
              <a:ext uri="{FF2B5EF4-FFF2-40B4-BE49-F238E27FC236}">
                <a16:creationId xmlns:a16="http://schemas.microsoft.com/office/drawing/2014/main" id="{6AF2F31F-5C5A-DE69-887D-9144B64669EF}"/>
              </a:ext>
            </a:extLst>
          </p:cNvPr>
          <p:cNvSpPr>
            <a:spLocks noGrp="1"/>
          </p:cNvSpPr>
          <p:nvPr>
            <p:ph type="title"/>
          </p:nvPr>
        </p:nvSpPr>
        <p:spPr/>
        <p:txBody>
          <a:bodyPr/>
          <a:lstStyle/>
          <a:p>
            <a:r>
              <a:rPr lang="fr-CH"/>
              <a:t>Trafic de base futur – Etat sans projet</a:t>
            </a:r>
          </a:p>
        </p:txBody>
      </p:sp>
      <p:sp>
        <p:nvSpPr>
          <p:cNvPr id="4" name="Espace réservé du contenu 3">
            <a:extLst>
              <a:ext uri="{FF2B5EF4-FFF2-40B4-BE49-F238E27FC236}">
                <a16:creationId xmlns:a16="http://schemas.microsoft.com/office/drawing/2014/main" id="{BEC4E28C-6851-A781-5079-34D932B01F50}"/>
              </a:ext>
            </a:extLst>
          </p:cNvPr>
          <p:cNvSpPr>
            <a:spLocks noGrp="1"/>
          </p:cNvSpPr>
          <p:nvPr>
            <p:ph idx="1"/>
          </p:nvPr>
        </p:nvSpPr>
        <p:spPr/>
        <p:txBody>
          <a:bodyPr/>
          <a:lstStyle/>
          <a:p>
            <a:r>
              <a:rPr lang="fr-CH"/>
              <a:t>Evolution du trafic – Allure générale</a:t>
            </a:r>
          </a:p>
        </p:txBody>
      </p:sp>
      <p:pic>
        <p:nvPicPr>
          <p:cNvPr id="5" name="Picture 5">
            <a:extLst>
              <a:ext uri="{FF2B5EF4-FFF2-40B4-BE49-F238E27FC236}">
                <a16:creationId xmlns:a16="http://schemas.microsoft.com/office/drawing/2014/main" id="{B171AB2A-8CAC-C243-4035-D80568A691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1390" y="2056185"/>
            <a:ext cx="8881927"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12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a:defRPr/>
            </a:pPr>
            <a:r>
              <a:rPr lang="fr-CH"/>
              <a:t>Les réseaux de transport</a:t>
            </a:r>
            <a:endParaRPr lang="fr-FR"/>
          </a:p>
        </p:txBody>
      </p:sp>
      <p:sp>
        <p:nvSpPr>
          <p:cNvPr id="33795" name="Rectangle 3"/>
          <p:cNvSpPr>
            <a:spLocks noGrp="1" noChangeArrowheads="1"/>
          </p:cNvSpPr>
          <p:nvPr>
            <p:ph idx="1"/>
          </p:nvPr>
        </p:nvSpPr>
        <p:spPr/>
        <p:txBody>
          <a:bodyPr/>
          <a:lstStyle/>
          <a:p>
            <a:pPr eaLnBrk="1" hangingPunct="1"/>
            <a:r>
              <a:rPr lang="fr-FR"/>
              <a:t>Réseau ferroviaire – Suisse </a:t>
            </a:r>
            <a:r>
              <a:rPr lang="fr-FR" sz="2406" b="0"/>
              <a:t>(2022)</a:t>
            </a:r>
            <a:endParaRPr lang="fr-CH" b="0"/>
          </a:p>
          <a:p>
            <a:pPr eaLnBrk="1" hangingPunct="1"/>
            <a:r>
              <a:rPr lang="fr-CH"/>
              <a:t>5’317 km</a:t>
            </a:r>
          </a:p>
          <a:p>
            <a:pPr lvl="1" eaLnBrk="1" hangingPunct="1"/>
            <a:r>
              <a:rPr lang="fr-FR" b="1"/>
              <a:t>CFF				3’027 km</a:t>
            </a:r>
          </a:p>
          <a:p>
            <a:pPr lvl="1" eaLnBrk="1" hangingPunct="1"/>
            <a:r>
              <a:rPr lang="fr-FR" b="1"/>
              <a:t>Compagnies privées		2’277 km</a:t>
            </a:r>
          </a:p>
          <a:p>
            <a:pPr lvl="2" eaLnBrk="1" hangingPunct="1"/>
            <a:r>
              <a:rPr lang="fr-FR"/>
              <a:t>BLS </a:t>
            </a:r>
            <a:r>
              <a:rPr lang="fr-FR" b="1"/>
              <a:t>MOB TPF etc. </a:t>
            </a:r>
            <a:r>
              <a:rPr lang="fr-FR" b="1">
                <a:sym typeface="Symbol" panose="05050102010706020507" pitchFamily="18" charset="2"/>
              </a:rPr>
              <a:t> </a:t>
            </a:r>
            <a:r>
              <a:rPr lang="fr-FR" b="1"/>
              <a:t>65 compagnies</a:t>
            </a:r>
          </a:p>
          <a:p>
            <a:r>
              <a:rPr lang="fr-FR"/>
              <a:t>1’672 gares et arrêts</a:t>
            </a:r>
            <a:endParaRPr lang="fr-FR" b="1"/>
          </a:p>
          <a:p>
            <a:pPr eaLnBrk="1" hangingPunct="1"/>
            <a:endParaRPr lang="fr-FR" b="1"/>
          </a:p>
        </p:txBody>
      </p:sp>
      <p:sp>
        <p:nvSpPr>
          <p:cNvPr id="2" name="Espace réservé du numéro de diapositive 1">
            <a:extLst>
              <a:ext uri="{FF2B5EF4-FFF2-40B4-BE49-F238E27FC236}">
                <a16:creationId xmlns:a16="http://schemas.microsoft.com/office/drawing/2014/main" id="{1648C008-02D8-128F-F701-052F0F364F2A}"/>
              </a:ext>
            </a:extLst>
          </p:cNvPr>
          <p:cNvSpPr>
            <a:spLocks noGrp="1"/>
          </p:cNvSpPr>
          <p:nvPr>
            <p:ph type="sldNum" sz="quarter" idx="12"/>
          </p:nvPr>
        </p:nvSpPr>
        <p:spPr>
          <a:xfrm>
            <a:off x="11436350" y="6497638"/>
            <a:ext cx="754063" cy="360362"/>
          </a:xfrm>
        </p:spPr>
        <p:txBody>
          <a:bodyPr/>
          <a:lstStyle/>
          <a:p>
            <a:fld id="{75A4F164-3A46-4CEE-A25C-CA523D5E42F3}" type="slidenum">
              <a:rPr lang="fr-CH" smtClean="0"/>
              <a:pPr/>
              <a:t>4</a:t>
            </a:fld>
            <a:endParaRPr lang="fr-CH"/>
          </a:p>
        </p:txBody>
      </p:sp>
      <p:pic>
        <p:nvPicPr>
          <p:cNvPr id="3" name="Image 2">
            <a:extLst>
              <a:ext uri="{FF2B5EF4-FFF2-40B4-BE49-F238E27FC236}">
                <a16:creationId xmlns:a16="http://schemas.microsoft.com/office/drawing/2014/main" id="{26CB7254-F3F9-5C5C-4759-1CD8A4E61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175" y="3199923"/>
            <a:ext cx="5019238" cy="3137024"/>
          </a:xfrm>
          <a:prstGeom prst="rect">
            <a:avLst/>
          </a:prstGeom>
          <a:ln>
            <a:noFill/>
          </a:ln>
          <a:effectLst/>
        </p:spPr>
      </p:pic>
    </p:spTree>
    <p:extLst>
      <p:ext uri="{BB962C8B-B14F-4D97-AF65-F5344CB8AC3E}">
        <p14:creationId xmlns:p14="http://schemas.microsoft.com/office/powerpoint/2010/main" val="1283855285"/>
      </p:ext>
    </p:extLst>
  </p:cSld>
  <p:clrMapOvr>
    <a:masterClrMapping/>
  </p:clrMapOvr>
  <p:transition spd="slow">
    <p:strips/>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022230B-6FA5-EB5F-FF92-BBD0791CF328}"/>
              </a:ext>
            </a:extLst>
          </p:cNvPr>
          <p:cNvSpPr>
            <a:spLocks noGrp="1"/>
          </p:cNvSpPr>
          <p:nvPr>
            <p:ph type="sldNum" sz="quarter" idx="12"/>
          </p:nvPr>
        </p:nvSpPr>
        <p:spPr/>
        <p:txBody>
          <a:bodyPr/>
          <a:lstStyle/>
          <a:p>
            <a:fld id="{75A4F164-3A46-4CEE-A25C-CA523D5E42F3}" type="slidenum">
              <a:rPr lang="fr-CH" smtClean="0"/>
              <a:pPr/>
              <a:t>40</a:t>
            </a:fld>
            <a:endParaRPr lang="fr-CH"/>
          </a:p>
        </p:txBody>
      </p:sp>
      <p:sp>
        <p:nvSpPr>
          <p:cNvPr id="3" name="Titre 2">
            <a:extLst>
              <a:ext uri="{FF2B5EF4-FFF2-40B4-BE49-F238E27FC236}">
                <a16:creationId xmlns:a16="http://schemas.microsoft.com/office/drawing/2014/main" id="{2BA8166D-76FF-6768-762F-D5CDD8E470DB}"/>
              </a:ext>
            </a:extLst>
          </p:cNvPr>
          <p:cNvSpPr>
            <a:spLocks noGrp="1"/>
          </p:cNvSpPr>
          <p:nvPr>
            <p:ph type="title"/>
          </p:nvPr>
        </p:nvSpPr>
        <p:spPr/>
        <p:txBody>
          <a:bodyPr/>
          <a:lstStyle/>
          <a:p>
            <a:r>
              <a:rPr lang="fr-CH"/>
              <a:t>Trafic de base futur – Etat sans projet</a:t>
            </a:r>
          </a:p>
        </p:txBody>
      </p:sp>
      <p:sp>
        <p:nvSpPr>
          <p:cNvPr id="4" name="Espace réservé du contenu 3">
            <a:extLst>
              <a:ext uri="{FF2B5EF4-FFF2-40B4-BE49-F238E27FC236}">
                <a16:creationId xmlns:a16="http://schemas.microsoft.com/office/drawing/2014/main" id="{B997F800-F722-B887-6DED-73547C7A171F}"/>
              </a:ext>
            </a:extLst>
          </p:cNvPr>
          <p:cNvSpPr>
            <a:spLocks noGrp="1"/>
          </p:cNvSpPr>
          <p:nvPr>
            <p:ph idx="1"/>
          </p:nvPr>
        </p:nvSpPr>
        <p:spPr/>
        <p:txBody>
          <a:bodyPr/>
          <a:lstStyle/>
          <a:p>
            <a:r>
              <a:rPr lang="fr-CH"/>
              <a:t>Croissance exponentielle</a:t>
            </a:r>
          </a:p>
        </p:txBody>
      </p:sp>
      <p:pic>
        <p:nvPicPr>
          <p:cNvPr id="5" name="Picture 2">
            <a:extLst>
              <a:ext uri="{FF2B5EF4-FFF2-40B4-BE49-F238E27FC236}">
                <a16:creationId xmlns:a16="http://schemas.microsoft.com/office/drawing/2014/main" id="{99116188-204D-6DB2-0B80-EF6D18E798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50" y="1954957"/>
            <a:ext cx="7138727" cy="384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AEAFF155-F609-37A4-BFB0-9BF7564ABA30}"/>
              </a:ext>
            </a:extLst>
          </p:cNvPr>
          <p:cNvPicPr>
            <a:picLocks noChangeAspect="1" noChangeArrowheads="1"/>
          </p:cNvPicPr>
          <p:nvPr/>
        </p:nvPicPr>
        <p:blipFill>
          <a:blip r:embed="rId3" cstate="print"/>
          <a:srcRect/>
          <a:stretch>
            <a:fillRect/>
          </a:stretch>
        </p:blipFill>
        <p:spPr bwMode="auto">
          <a:xfrm>
            <a:off x="7497477" y="3451098"/>
            <a:ext cx="4504821" cy="849883"/>
          </a:xfrm>
          <a:prstGeom prst="rect">
            <a:avLst/>
          </a:prstGeom>
          <a:noFill/>
          <a:ln w="9525">
            <a:noFill/>
            <a:miter lim="800000"/>
            <a:headEnd/>
            <a:tailEnd/>
          </a:ln>
        </p:spPr>
      </p:pic>
      <p:pic>
        <p:nvPicPr>
          <p:cNvPr id="7" name="Picture 2">
            <a:extLst>
              <a:ext uri="{FF2B5EF4-FFF2-40B4-BE49-F238E27FC236}">
                <a16:creationId xmlns:a16="http://schemas.microsoft.com/office/drawing/2014/main" id="{7D59C343-3FE5-9BB1-588C-2DB7C8FE20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1150" y="1310734"/>
            <a:ext cx="4068763" cy="111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55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DD8BFC-8131-6FE9-EEE6-B8E76138EEDC}"/>
              </a:ext>
            </a:extLst>
          </p:cNvPr>
          <p:cNvSpPr>
            <a:spLocks noGrp="1"/>
          </p:cNvSpPr>
          <p:nvPr>
            <p:ph type="sldNum" sz="quarter" idx="12"/>
          </p:nvPr>
        </p:nvSpPr>
        <p:spPr/>
        <p:txBody>
          <a:bodyPr/>
          <a:lstStyle/>
          <a:p>
            <a:fld id="{75A4F164-3A46-4CEE-A25C-CA523D5E42F3}" type="slidenum">
              <a:rPr lang="fr-CH" smtClean="0"/>
              <a:pPr/>
              <a:t>41</a:t>
            </a:fld>
            <a:endParaRPr lang="fr-CH"/>
          </a:p>
        </p:txBody>
      </p:sp>
      <p:sp>
        <p:nvSpPr>
          <p:cNvPr id="3" name="Titre 2">
            <a:extLst>
              <a:ext uri="{FF2B5EF4-FFF2-40B4-BE49-F238E27FC236}">
                <a16:creationId xmlns:a16="http://schemas.microsoft.com/office/drawing/2014/main" id="{51CE115D-89BA-C142-EA6A-D5E0084AF28E}"/>
              </a:ext>
            </a:extLst>
          </p:cNvPr>
          <p:cNvSpPr>
            <a:spLocks noGrp="1"/>
          </p:cNvSpPr>
          <p:nvPr>
            <p:ph type="title"/>
          </p:nvPr>
        </p:nvSpPr>
        <p:spPr/>
        <p:txBody>
          <a:bodyPr/>
          <a:lstStyle/>
          <a:p>
            <a:r>
              <a:rPr lang="fr-CH"/>
              <a:t>Valeurs usuelles de la croissance du trafic</a:t>
            </a:r>
          </a:p>
        </p:txBody>
      </p:sp>
      <p:sp>
        <p:nvSpPr>
          <p:cNvPr id="4" name="Espace réservé du contenu 3">
            <a:extLst>
              <a:ext uri="{FF2B5EF4-FFF2-40B4-BE49-F238E27FC236}">
                <a16:creationId xmlns:a16="http://schemas.microsoft.com/office/drawing/2014/main" id="{E4E5BF7A-3DFF-928A-5472-21C5AB09F95E}"/>
              </a:ext>
            </a:extLst>
          </p:cNvPr>
          <p:cNvSpPr>
            <a:spLocks noGrp="1"/>
          </p:cNvSpPr>
          <p:nvPr>
            <p:ph idx="1"/>
          </p:nvPr>
        </p:nvSpPr>
        <p:spPr/>
        <p:txBody>
          <a:bodyPr/>
          <a:lstStyle/>
          <a:p>
            <a:r>
              <a:rPr lang="fr-CH"/>
              <a:t>Valeurs usuelles en Suisse</a:t>
            </a:r>
          </a:p>
          <a:p>
            <a:pPr lvl="1"/>
            <a:r>
              <a:rPr lang="fr-CH"/>
              <a:t>Toutes les routes		1,0 à 2,0 % / an</a:t>
            </a:r>
          </a:p>
          <a:p>
            <a:pPr lvl="1"/>
            <a:r>
              <a:rPr lang="fr-CH"/>
              <a:t>Autoroutes			2,0 à 3,0 % / an</a:t>
            </a:r>
          </a:p>
          <a:p>
            <a:pPr lvl="1"/>
            <a:r>
              <a:rPr lang="fr-CH"/>
              <a:t>Routes hors-localités		1,0 à 2,0 % / an</a:t>
            </a:r>
          </a:p>
          <a:p>
            <a:pPr lvl="1"/>
            <a:r>
              <a:rPr lang="fr-CH"/>
              <a:t>Agglomérations		0,0 à 0,5 % / an</a:t>
            </a:r>
          </a:p>
          <a:p>
            <a:endParaRPr lang="fr-CH"/>
          </a:p>
        </p:txBody>
      </p:sp>
    </p:spTree>
    <p:extLst>
      <p:ext uri="{BB962C8B-B14F-4D97-AF65-F5344CB8AC3E}">
        <p14:creationId xmlns:p14="http://schemas.microsoft.com/office/powerpoint/2010/main" val="81120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4BFC00-C3D4-6C9A-9460-1E704529EAD2}"/>
              </a:ext>
            </a:extLst>
          </p:cNvPr>
          <p:cNvSpPr>
            <a:spLocks noGrp="1"/>
          </p:cNvSpPr>
          <p:nvPr>
            <p:ph type="sldNum" sz="quarter" idx="12"/>
          </p:nvPr>
        </p:nvSpPr>
        <p:spPr/>
        <p:txBody>
          <a:bodyPr/>
          <a:lstStyle/>
          <a:p>
            <a:fld id="{75A4F164-3A46-4CEE-A25C-CA523D5E42F3}" type="slidenum">
              <a:rPr lang="fr-CH" smtClean="0"/>
              <a:pPr/>
              <a:t>42</a:t>
            </a:fld>
            <a:endParaRPr lang="fr-CH"/>
          </a:p>
        </p:txBody>
      </p:sp>
      <p:sp>
        <p:nvSpPr>
          <p:cNvPr id="3" name="Titre 2">
            <a:extLst>
              <a:ext uri="{FF2B5EF4-FFF2-40B4-BE49-F238E27FC236}">
                <a16:creationId xmlns:a16="http://schemas.microsoft.com/office/drawing/2014/main" id="{3784867F-7F2A-C54E-C2BA-859ADB54D751}"/>
              </a:ext>
            </a:extLst>
          </p:cNvPr>
          <p:cNvSpPr>
            <a:spLocks noGrp="1"/>
          </p:cNvSpPr>
          <p:nvPr>
            <p:ph type="title"/>
          </p:nvPr>
        </p:nvSpPr>
        <p:spPr/>
        <p:txBody>
          <a:bodyPr/>
          <a:lstStyle/>
          <a:p>
            <a:r>
              <a:rPr lang="fr-CH"/>
              <a:t>Exemple de plan de charge sans et avec projet</a:t>
            </a:r>
          </a:p>
        </p:txBody>
      </p:sp>
      <p:pic>
        <p:nvPicPr>
          <p:cNvPr id="5" name="Espace réservé du contenu 4">
            <a:extLst>
              <a:ext uri="{FF2B5EF4-FFF2-40B4-BE49-F238E27FC236}">
                <a16:creationId xmlns:a16="http://schemas.microsoft.com/office/drawing/2014/main" id="{4E816E8D-3D82-6838-7507-238264D9C913}"/>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a:stretch/>
        </p:blipFill>
        <p:spPr bwMode="auto">
          <a:xfrm>
            <a:off x="580533" y="2058078"/>
            <a:ext cx="5521023" cy="3593422"/>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F9E0A6D8-D6E1-4977-72A6-41E1C8B5A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054" y="2044700"/>
            <a:ext cx="5090856" cy="3606800"/>
          </a:xfrm>
          <a:prstGeom prst="rect">
            <a:avLst/>
          </a:prstGeom>
        </p:spPr>
      </p:pic>
    </p:spTree>
    <p:extLst>
      <p:ext uri="{BB962C8B-B14F-4D97-AF65-F5344CB8AC3E}">
        <p14:creationId xmlns:p14="http://schemas.microsoft.com/office/powerpoint/2010/main" val="248852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89C765-6326-BD59-5703-748D1481BF63}"/>
              </a:ext>
            </a:extLst>
          </p:cNvPr>
          <p:cNvSpPr>
            <a:spLocks noGrp="1"/>
          </p:cNvSpPr>
          <p:nvPr>
            <p:ph type="sldNum" sz="quarter" idx="12"/>
          </p:nvPr>
        </p:nvSpPr>
        <p:spPr/>
        <p:txBody>
          <a:bodyPr/>
          <a:lstStyle/>
          <a:p>
            <a:fld id="{75A4F164-3A46-4CEE-A25C-CA523D5E42F3}" type="slidenum">
              <a:rPr lang="fr-CH" smtClean="0"/>
              <a:pPr/>
              <a:t>43</a:t>
            </a:fld>
            <a:endParaRPr lang="fr-CH"/>
          </a:p>
        </p:txBody>
      </p:sp>
      <p:sp>
        <p:nvSpPr>
          <p:cNvPr id="3" name="Titre 2">
            <a:extLst>
              <a:ext uri="{FF2B5EF4-FFF2-40B4-BE49-F238E27FC236}">
                <a16:creationId xmlns:a16="http://schemas.microsoft.com/office/drawing/2014/main" id="{98BFCD94-0F2E-99CD-12C1-FAFAA377613B}"/>
              </a:ext>
            </a:extLst>
          </p:cNvPr>
          <p:cNvSpPr>
            <a:spLocks noGrp="1"/>
          </p:cNvSpPr>
          <p:nvPr>
            <p:ph type="title"/>
          </p:nvPr>
        </p:nvSpPr>
        <p:spPr/>
        <p:txBody>
          <a:bodyPr/>
          <a:lstStyle/>
          <a:p>
            <a:r>
              <a:rPr lang="fr-CH"/>
              <a:t>Détermination de l’offre en stationnement</a:t>
            </a:r>
          </a:p>
        </p:txBody>
      </p:sp>
      <p:sp>
        <p:nvSpPr>
          <p:cNvPr id="4" name="Espace réservé du contenu 3">
            <a:extLst>
              <a:ext uri="{FF2B5EF4-FFF2-40B4-BE49-F238E27FC236}">
                <a16:creationId xmlns:a16="http://schemas.microsoft.com/office/drawing/2014/main" id="{A29190E8-22FF-918C-C287-1545E75C73A0}"/>
              </a:ext>
            </a:extLst>
          </p:cNvPr>
          <p:cNvSpPr>
            <a:spLocks noGrp="1"/>
          </p:cNvSpPr>
          <p:nvPr>
            <p:ph idx="1"/>
          </p:nvPr>
        </p:nvSpPr>
        <p:spPr>
          <a:xfrm>
            <a:off x="514801" y="1440000"/>
            <a:ext cx="8197399" cy="4536947"/>
          </a:xfrm>
        </p:spPr>
        <p:txBody>
          <a:bodyPr/>
          <a:lstStyle/>
          <a:p>
            <a:r>
              <a:rPr lang="fr-CH"/>
              <a:t>VSS: Association suisse des professionnels de la route</a:t>
            </a:r>
          </a:p>
          <a:p>
            <a:r>
              <a:rPr lang="fr-CH"/>
              <a:t>Normes pour la détermination des besoins en stationnement:</a:t>
            </a:r>
          </a:p>
          <a:p>
            <a:pPr lvl="1"/>
            <a:r>
              <a:rPr lang="fr-CH"/>
              <a:t>SN 640 280 Stationnement : bases </a:t>
            </a:r>
          </a:p>
          <a:p>
            <a:pPr lvl="1"/>
            <a:r>
              <a:rPr lang="fr-CH"/>
              <a:t>VSS 40 281 Stationnement: Offre en cases de stationnement pour les voitures de tourisme (2019-03) </a:t>
            </a:r>
          </a:p>
          <a:p>
            <a:pPr lvl="1"/>
            <a:r>
              <a:rPr lang="fr-CH"/>
              <a:t>VSS 40 065 Stationnement: détermination des besoins de stationnement pour vélos (2019-03)</a:t>
            </a:r>
          </a:p>
          <a:p>
            <a:r>
              <a:rPr lang="fr-CH"/>
              <a:t>Pas de norme VSS pour le stationnement des poids-lourds, motos et scooters </a:t>
            </a:r>
          </a:p>
          <a:p>
            <a:endParaRPr lang="fr-CH"/>
          </a:p>
          <a:p>
            <a:endParaRPr lang="fr-CH"/>
          </a:p>
        </p:txBody>
      </p:sp>
      <p:grpSp>
        <p:nvGrpSpPr>
          <p:cNvPr id="5" name="Gruppo 12">
            <a:extLst>
              <a:ext uri="{FF2B5EF4-FFF2-40B4-BE49-F238E27FC236}">
                <a16:creationId xmlns:a16="http://schemas.microsoft.com/office/drawing/2014/main" id="{C5F87213-8555-E76F-19F1-90D3924789A1}"/>
              </a:ext>
            </a:extLst>
          </p:cNvPr>
          <p:cNvGrpSpPr/>
          <p:nvPr/>
        </p:nvGrpSpPr>
        <p:grpSpPr>
          <a:xfrm>
            <a:off x="8712200" y="1493838"/>
            <a:ext cx="3357089" cy="4757251"/>
            <a:chOff x="8464062" y="1596373"/>
            <a:chExt cx="3357089" cy="4718216"/>
          </a:xfrm>
        </p:grpSpPr>
        <p:pic>
          <p:nvPicPr>
            <p:cNvPr id="6" name="Immagine 10">
              <a:extLst>
                <a:ext uri="{FF2B5EF4-FFF2-40B4-BE49-F238E27FC236}">
                  <a16:creationId xmlns:a16="http://schemas.microsoft.com/office/drawing/2014/main" id="{8EF75D2D-8D22-C7F8-6358-4303933247AB}"/>
                </a:ext>
              </a:extLst>
            </p:cNvPr>
            <p:cNvPicPr>
              <a:picLocks noChangeAspect="1"/>
            </p:cNvPicPr>
            <p:nvPr/>
          </p:nvPicPr>
          <p:blipFill rotWithShape="1">
            <a:blip r:embed="rId2"/>
            <a:srcRect b="534"/>
            <a:stretch/>
          </p:blipFill>
          <p:spPr>
            <a:xfrm>
              <a:off x="8464062" y="1596373"/>
              <a:ext cx="3357089" cy="4718216"/>
            </a:xfrm>
            <a:prstGeom prst="rect">
              <a:avLst/>
            </a:prstGeom>
            <a:ln>
              <a:solidFill>
                <a:schemeClr val="bg1">
                  <a:lumMod val="50000"/>
                </a:schemeClr>
              </a:solidFill>
            </a:ln>
          </p:spPr>
        </p:pic>
        <p:sp>
          <p:nvSpPr>
            <p:cNvPr id="7" name="Rettangolo 11">
              <a:extLst>
                <a:ext uri="{FF2B5EF4-FFF2-40B4-BE49-F238E27FC236}">
                  <a16:creationId xmlns:a16="http://schemas.microsoft.com/office/drawing/2014/main" id="{5DDF8EE0-5384-38FF-61DF-4A21B92C7F55}"/>
                </a:ext>
              </a:extLst>
            </p:cNvPr>
            <p:cNvSpPr/>
            <p:nvPr/>
          </p:nvSpPr>
          <p:spPr>
            <a:xfrm>
              <a:off x="9373683" y="6173283"/>
              <a:ext cx="1577449" cy="80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spTree>
    <p:extLst>
      <p:ext uri="{BB962C8B-B14F-4D97-AF65-F5344CB8AC3E}">
        <p14:creationId xmlns:p14="http://schemas.microsoft.com/office/powerpoint/2010/main" val="302584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2955A43-428F-0D7B-E371-A67161FB6EF2}"/>
              </a:ext>
            </a:extLst>
          </p:cNvPr>
          <p:cNvSpPr>
            <a:spLocks noGrp="1"/>
          </p:cNvSpPr>
          <p:nvPr>
            <p:ph type="sldNum" sz="quarter" idx="12"/>
          </p:nvPr>
        </p:nvSpPr>
        <p:spPr/>
        <p:txBody>
          <a:bodyPr/>
          <a:lstStyle/>
          <a:p>
            <a:fld id="{75A4F164-3A46-4CEE-A25C-CA523D5E42F3}" type="slidenum">
              <a:rPr lang="fr-CH" smtClean="0"/>
              <a:pPr/>
              <a:t>44</a:t>
            </a:fld>
            <a:endParaRPr lang="fr-CH"/>
          </a:p>
        </p:txBody>
      </p:sp>
      <p:sp>
        <p:nvSpPr>
          <p:cNvPr id="3" name="Titre 2">
            <a:extLst>
              <a:ext uri="{FF2B5EF4-FFF2-40B4-BE49-F238E27FC236}">
                <a16:creationId xmlns:a16="http://schemas.microsoft.com/office/drawing/2014/main" id="{CDD56568-98D5-B6D0-2610-B6B95A4B61F5}"/>
              </a:ext>
            </a:extLst>
          </p:cNvPr>
          <p:cNvSpPr>
            <a:spLocks noGrp="1"/>
          </p:cNvSpPr>
          <p:nvPr>
            <p:ph type="title"/>
          </p:nvPr>
        </p:nvSpPr>
        <p:spPr/>
        <p:txBody>
          <a:bodyPr/>
          <a:lstStyle/>
          <a:p>
            <a:r>
              <a:rPr lang="fr-CH"/>
              <a:t>Détermination de l’offre en stationnement des voitures</a:t>
            </a:r>
          </a:p>
        </p:txBody>
      </p:sp>
      <p:sp>
        <p:nvSpPr>
          <p:cNvPr id="4" name="Espace réservé du contenu 3">
            <a:extLst>
              <a:ext uri="{FF2B5EF4-FFF2-40B4-BE49-F238E27FC236}">
                <a16:creationId xmlns:a16="http://schemas.microsoft.com/office/drawing/2014/main" id="{0E56D9A3-3A79-F07F-3C30-18861A0F9F35}"/>
              </a:ext>
            </a:extLst>
          </p:cNvPr>
          <p:cNvSpPr>
            <a:spLocks noGrp="1"/>
          </p:cNvSpPr>
          <p:nvPr>
            <p:ph idx="1"/>
          </p:nvPr>
        </p:nvSpPr>
        <p:spPr>
          <a:xfrm>
            <a:off x="514802" y="1440000"/>
            <a:ext cx="7802620" cy="4536947"/>
          </a:xfrm>
        </p:spPr>
        <p:txBody>
          <a:bodyPr/>
          <a:lstStyle/>
          <a:p>
            <a:r>
              <a:rPr lang="fr-CH"/>
              <a:t>Norme VSS 40 281</a:t>
            </a:r>
          </a:p>
          <a:p>
            <a:r>
              <a:rPr lang="fr-FR"/>
              <a:t>Sujet </a:t>
            </a:r>
          </a:p>
          <a:p>
            <a:pPr lvl="1"/>
            <a:r>
              <a:rPr lang="fr-FR"/>
              <a:t>Voitures privées (habitant, visiteur, employé, client)</a:t>
            </a:r>
          </a:p>
          <a:p>
            <a:pPr lvl="1"/>
            <a:r>
              <a:rPr lang="fr-FR"/>
              <a:t>Pas les véhicules professionnels (livraison, service, </a:t>
            </a:r>
            <a:r>
              <a:rPr lang="fr-FR" err="1"/>
              <a:t>Mobility</a:t>
            </a:r>
            <a:r>
              <a:rPr lang="fr-FR"/>
              <a:t> ...)</a:t>
            </a:r>
          </a:p>
          <a:p>
            <a:r>
              <a:rPr lang="fr-FR" altLang="fr-FR"/>
              <a:t>Objectif</a:t>
            </a:r>
          </a:p>
          <a:p>
            <a:pPr lvl="1"/>
            <a:r>
              <a:rPr lang="fr-FR" altLang="fr-FR"/>
              <a:t>Fixer une fourchette du nombre de cases de stationnement voitures autorisées pour un projet</a:t>
            </a:r>
          </a:p>
          <a:p>
            <a:endParaRPr lang="fr-CH"/>
          </a:p>
        </p:txBody>
      </p:sp>
      <p:pic>
        <p:nvPicPr>
          <p:cNvPr id="5" name="Immagine 10">
            <a:extLst>
              <a:ext uri="{FF2B5EF4-FFF2-40B4-BE49-F238E27FC236}">
                <a16:creationId xmlns:a16="http://schemas.microsoft.com/office/drawing/2014/main" id="{F4580B2C-70A3-2FE2-3DB0-8E5850977EAF}"/>
              </a:ext>
            </a:extLst>
          </p:cNvPr>
          <p:cNvPicPr>
            <a:picLocks noChangeAspect="1"/>
          </p:cNvPicPr>
          <p:nvPr/>
        </p:nvPicPr>
        <p:blipFill>
          <a:blip r:embed="rId2"/>
          <a:stretch>
            <a:fillRect/>
          </a:stretch>
        </p:blipFill>
        <p:spPr>
          <a:xfrm>
            <a:off x="8317421" y="1266630"/>
            <a:ext cx="3332180" cy="4710317"/>
          </a:xfrm>
          <a:prstGeom prst="rect">
            <a:avLst/>
          </a:prstGeom>
          <a:ln>
            <a:solidFill>
              <a:schemeClr val="bg1">
                <a:lumMod val="50000"/>
              </a:schemeClr>
            </a:solidFill>
          </a:ln>
        </p:spPr>
      </p:pic>
    </p:spTree>
    <p:extLst>
      <p:ext uri="{BB962C8B-B14F-4D97-AF65-F5344CB8AC3E}">
        <p14:creationId xmlns:p14="http://schemas.microsoft.com/office/powerpoint/2010/main" val="31371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2AC680-E383-4069-9A89-3947DFCD0F21}"/>
              </a:ext>
            </a:extLst>
          </p:cNvPr>
          <p:cNvSpPr>
            <a:spLocks noGrp="1"/>
          </p:cNvSpPr>
          <p:nvPr>
            <p:ph type="sldNum" sz="quarter" idx="12"/>
          </p:nvPr>
        </p:nvSpPr>
        <p:spPr/>
        <p:txBody>
          <a:bodyPr/>
          <a:lstStyle/>
          <a:p>
            <a:fld id="{75A4F164-3A46-4CEE-A25C-CA523D5E42F3}" type="slidenum">
              <a:rPr lang="fr-CH" smtClean="0"/>
              <a:pPr/>
              <a:t>45</a:t>
            </a:fld>
            <a:endParaRPr lang="fr-CH"/>
          </a:p>
        </p:txBody>
      </p:sp>
      <p:sp>
        <p:nvSpPr>
          <p:cNvPr id="3" name="Titre 2">
            <a:extLst>
              <a:ext uri="{FF2B5EF4-FFF2-40B4-BE49-F238E27FC236}">
                <a16:creationId xmlns:a16="http://schemas.microsoft.com/office/drawing/2014/main" id="{5E0269B1-CC0A-34B3-2279-A7910E62FC05}"/>
              </a:ext>
            </a:extLst>
          </p:cNvPr>
          <p:cNvSpPr>
            <a:spLocks noGrp="1"/>
          </p:cNvSpPr>
          <p:nvPr>
            <p:ph type="title"/>
          </p:nvPr>
        </p:nvSpPr>
        <p:spPr/>
        <p:txBody>
          <a:bodyPr/>
          <a:lstStyle/>
          <a:p>
            <a:r>
              <a:rPr lang="fr-CH"/>
              <a:t>Norme VSS 40 281</a:t>
            </a:r>
          </a:p>
        </p:txBody>
      </p:sp>
      <p:sp>
        <p:nvSpPr>
          <p:cNvPr id="4" name="Espace réservé du contenu 3">
            <a:extLst>
              <a:ext uri="{FF2B5EF4-FFF2-40B4-BE49-F238E27FC236}">
                <a16:creationId xmlns:a16="http://schemas.microsoft.com/office/drawing/2014/main" id="{504F3D3B-3CE1-6BE1-508C-64FDE53862D4}"/>
              </a:ext>
            </a:extLst>
          </p:cNvPr>
          <p:cNvSpPr>
            <a:spLocks noGrp="1"/>
          </p:cNvSpPr>
          <p:nvPr>
            <p:ph idx="1"/>
          </p:nvPr>
        </p:nvSpPr>
        <p:spPr/>
        <p:txBody>
          <a:bodyPr/>
          <a:lstStyle/>
          <a:p>
            <a:r>
              <a:rPr lang="fr-CH"/>
              <a:t>Paramètres à considérer</a:t>
            </a:r>
          </a:p>
          <a:p>
            <a:pPr lvl="1"/>
            <a:r>
              <a:rPr lang="fr-CH"/>
              <a:t>Ampleur du projet (surface brute de plancher, surface de vente, etc.)</a:t>
            </a:r>
          </a:p>
          <a:p>
            <a:pPr lvl="1"/>
            <a:r>
              <a:rPr lang="fr-CH"/>
              <a:t>Affectations du projet (logement, industrie, services, écoles, etc.)</a:t>
            </a:r>
          </a:p>
          <a:p>
            <a:pPr lvl="1"/>
            <a:r>
              <a:rPr lang="fr-CH"/>
              <a:t>Utilisateurs du projet (habitant, personnel, visiteurs, clients)</a:t>
            </a:r>
          </a:p>
          <a:p>
            <a:pPr lvl="1"/>
            <a:r>
              <a:rPr lang="fr-CH"/>
              <a:t>Desserte locale en transports publics</a:t>
            </a:r>
          </a:p>
          <a:p>
            <a:pPr lvl="1"/>
            <a:r>
              <a:rPr lang="fr-CH"/>
              <a:t>Part de mobilité douce du projet</a:t>
            </a:r>
          </a:p>
          <a:p>
            <a:r>
              <a:rPr lang="fr-CH"/>
              <a:t>Difficultés récurrentes</a:t>
            </a:r>
          </a:p>
          <a:p>
            <a:pPr lvl="1"/>
            <a:r>
              <a:rPr lang="fr-CH"/>
              <a:t>Affectations non-définies selon le niveau d’avancement du projet</a:t>
            </a:r>
          </a:p>
          <a:p>
            <a:pPr lvl="1"/>
            <a:r>
              <a:rPr lang="fr-CH"/>
              <a:t>Evolution du projet ne cours d’élaboration de l’EIE</a:t>
            </a:r>
          </a:p>
          <a:p>
            <a:r>
              <a:rPr lang="fr-CH">
                <a:solidFill>
                  <a:srgbClr val="FF0000"/>
                </a:solidFill>
              </a:rPr>
              <a:t>La législation locale peut être plus restrictive et l’emporte sur la norme</a:t>
            </a:r>
          </a:p>
          <a:p>
            <a:pPr lvl="1"/>
            <a:endParaRPr lang="fr-CH"/>
          </a:p>
        </p:txBody>
      </p:sp>
    </p:spTree>
    <p:extLst>
      <p:ext uri="{BB962C8B-B14F-4D97-AF65-F5344CB8AC3E}">
        <p14:creationId xmlns:p14="http://schemas.microsoft.com/office/powerpoint/2010/main" val="419171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1156872-4E66-E84A-4689-B3AAC3F1FD45}"/>
              </a:ext>
            </a:extLst>
          </p:cNvPr>
          <p:cNvSpPr>
            <a:spLocks noGrp="1"/>
          </p:cNvSpPr>
          <p:nvPr>
            <p:ph type="sldNum" sz="quarter" idx="12"/>
          </p:nvPr>
        </p:nvSpPr>
        <p:spPr/>
        <p:txBody>
          <a:bodyPr/>
          <a:lstStyle/>
          <a:p>
            <a:fld id="{75A4F164-3A46-4CEE-A25C-CA523D5E42F3}" type="slidenum">
              <a:rPr lang="fr-CH" smtClean="0"/>
              <a:pPr/>
              <a:t>46</a:t>
            </a:fld>
            <a:endParaRPr lang="fr-CH"/>
          </a:p>
        </p:txBody>
      </p:sp>
      <p:sp>
        <p:nvSpPr>
          <p:cNvPr id="3" name="Titre 2">
            <a:extLst>
              <a:ext uri="{FF2B5EF4-FFF2-40B4-BE49-F238E27FC236}">
                <a16:creationId xmlns:a16="http://schemas.microsoft.com/office/drawing/2014/main" id="{B05486C6-12D2-508C-1606-41E56A9C2732}"/>
              </a:ext>
            </a:extLst>
          </p:cNvPr>
          <p:cNvSpPr>
            <a:spLocks noGrp="1"/>
          </p:cNvSpPr>
          <p:nvPr>
            <p:ph type="title"/>
          </p:nvPr>
        </p:nvSpPr>
        <p:spPr/>
        <p:txBody>
          <a:bodyPr/>
          <a:lstStyle/>
          <a:p>
            <a:r>
              <a:rPr lang="fr-CH"/>
              <a:t>Stationnement pour le logement</a:t>
            </a:r>
          </a:p>
        </p:txBody>
      </p:sp>
      <p:sp>
        <p:nvSpPr>
          <p:cNvPr id="4" name="Espace réservé du contenu 3">
            <a:extLst>
              <a:ext uri="{FF2B5EF4-FFF2-40B4-BE49-F238E27FC236}">
                <a16:creationId xmlns:a16="http://schemas.microsoft.com/office/drawing/2014/main" id="{74F3BA50-D96C-5228-8F40-6C1EE3C37E3E}"/>
              </a:ext>
            </a:extLst>
          </p:cNvPr>
          <p:cNvSpPr>
            <a:spLocks noGrp="1"/>
          </p:cNvSpPr>
          <p:nvPr>
            <p:ph idx="1"/>
          </p:nvPr>
        </p:nvSpPr>
        <p:spPr/>
        <p:txBody>
          <a:bodyPr/>
          <a:lstStyle/>
          <a:p>
            <a:r>
              <a:rPr lang="fr-CH"/>
              <a:t>Ne dépend pas de la desserte en TP et de la part de la MD</a:t>
            </a:r>
          </a:p>
        </p:txBody>
      </p:sp>
      <p:pic>
        <p:nvPicPr>
          <p:cNvPr id="5" name="Picture 2">
            <a:extLst>
              <a:ext uri="{FF2B5EF4-FFF2-40B4-BE49-F238E27FC236}">
                <a16:creationId xmlns:a16="http://schemas.microsoft.com/office/drawing/2014/main" id="{5869C976-84FE-C520-7557-2540511AB6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816" y="2096055"/>
            <a:ext cx="9072760" cy="196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61E2F19F-AC90-71BB-AEBD-D3BD4994A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816" y="4353768"/>
            <a:ext cx="7575029" cy="61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FC0270A9-A505-DFCE-C36B-144534392FC1}"/>
              </a:ext>
            </a:extLst>
          </p:cNvPr>
          <p:cNvSpPr/>
          <p:nvPr/>
        </p:nvSpPr>
        <p:spPr>
          <a:xfrm>
            <a:off x="5207000" y="3060700"/>
            <a:ext cx="234950" cy="184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7679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71618DA-BD49-432B-B3AD-2EFD611BF0CF}"/>
              </a:ext>
            </a:extLst>
          </p:cNvPr>
          <p:cNvSpPr>
            <a:spLocks noGrp="1"/>
          </p:cNvSpPr>
          <p:nvPr>
            <p:ph type="sldNum" sz="quarter" idx="12"/>
          </p:nvPr>
        </p:nvSpPr>
        <p:spPr/>
        <p:txBody>
          <a:bodyPr/>
          <a:lstStyle/>
          <a:p>
            <a:fld id="{75A4F164-3A46-4CEE-A25C-CA523D5E42F3}" type="slidenum">
              <a:rPr lang="fr-CH" smtClean="0"/>
              <a:pPr/>
              <a:t>47</a:t>
            </a:fld>
            <a:endParaRPr lang="fr-CH"/>
          </a:p>
        </p:txBody>
      </p:sp>
      <p:sp>
        <p:nvSpPr>
          <p:cNvPr id="3" name="Titre 2">
            <a:extLst>
              <a:ext uri="{FF2B5EF4-FFF2-40B4-BE49-F238E27FC236}">
                <a16:creationId xmlns:a16="http://schemas.microsoft.com/office/drawing/2014/main" id="{FBC3C371-6FF3-ECF5-7B0B-05E59999EDFF}"/>
              </a:ext>
            </a:extLst>
          </p:cNvPr>
          <p:cNvSpPr>
            <a:spLocks noGrp="1"/>
          </p:cNvSpPr>
          <p:nvPr>
            <p:ph type="title"/>
          </p:nvPr>
        </p:nvSpPr>
        <p:spPr/>
        <p:txBody>
          <a:bodyPr/>
          <a:lstStyle/>
          <a:p>
            <a:r>
              <a:rPr lang="fr-CH"/>
              <a:t>Autres affectations</a:t>
            </a:r>
          </a:p>
        </p:txBody>
      </p:sp>
      <p:sp>
        <p:nvSpPr>
          <p:cNvPr id="4" name="Espace réservé du contenu 3">
            <a:extLst>
              <a:ext uri="{FF2B5EF4-FFF2-40B4-BE49-F238E27FC236}">
                <a16:creationId xmlns:a16="http://schemas.microsoft.com/office/drawing/2014/main" id="{D64DEA30-BDEB-E895-B5E4-5FD6B2C8FD4F}"/>
              </a:ext>
            </a:extLst>
          </p:cNvPr>
          <p:cNvSpPr>
            <a:spLocks noGrp="1"/>
          </p:cNvSpPr>
          <p:nvPr>
            <p:ph idx="1"/>
          </p:nvPr>
        </p:nvSpPr>
        <p:spPr/>
        <p:txBody>
          <a:bodyPr/>
          <a:lstStyle/>
          <a:p>
            <a:r>
              <a:rPr lang="fr-CH"/>
              <a:t>Besoin limite</a:t>
            </a:r>
          </a:p>
          <a:p>
            <a:pPr lvl="1"/>
            <a:r>
              <a:rPr lang="fr-CH"/>
              <a:t>Tout le monde vient en voiture</a:t>
            </a:r>
          </a:p>
          <a:p>
            <a:r>
              <a:rPr lang="fr-CH"/>
              <a:t>Besoin en cases de stationnement</a:t>
            </a:r>
          </a:p>
          <a:p>
            <a:pPr lvl="1"/>
            <a:r>
              <a:rPr lang="fr-CH"/>
              <a:t>Pourcentage du besoin limite</a:t>
            </a:r>
          </a:p>
          <a:p>
            <a:pPr lvl="1"/>
            <a:r>
              <a:rPr lang="fr-CH"/>
              <a:t>Utilisation des TP et de la MD</a:t>
            </a:r>
          </a:p>
          <a:p>
            <a:pPr lvl="1"/>
            <a:r>
              <a:rPr lang="fr-CH"/>
              <a:t>Valeur de réduction</a:t>
            </a:r>
          </a:p>
          <a:p>
            <a:pPr lvl="1"/>
            <a:r>
              <a:rPr lang="fr-CH"/>
              <a:t>Valeurs indicatives selon normes suisses</a:t>
            </a:r>
          </a:p>
          <a:p>
            <a:pPr lvl="1"/>
            <a:r>
              <a:rPr lang="fr-CH"/>
              <a:t>Indication du maître d’œuvre</a:t>
            </a:r>
          </a:p>
          <a:p>
            <a:pPr lvl="1"/>
            <a:r>
              <a:rPr lang="fr-CH"/>
              <a:t>Valeurs légales</a:t>
            </a:r>
          </a:p>
          <a:p>
            <a:endParaRPr lang="fr-CH"/>
          </a:p>
        </p:txBody>
      </p:sp>
    </p:spTree>
    <p:extLst>
      <p:ext uri="{BB962C8B-B14F-4D97-AF65-F5344CB8AC3E}">
        <p14:creationId xmlns:p14="http://schemas.microsoft.com/office/powerpoint/2010/main" val="83109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D2B383A-0A91-799C-1091-5B390A433763}"/>
              </a:ext>
            </a:extLst>
          </p:cNvPr>
          <p:cNvSpPr>
            <a:spLocks noGrp="1"/>
          </p:cNvSpPr>
          <p:nvPr>
            <p:ph type="sldNum" sz="quarter" idx="12"/>
          </p:nvPr>
        </p:nvSpPr>
        <p:spPr/>
        <p:txBody>
          <a:bodyPr/>
          <a:lstStyle/>
          <a:p>
            <a:fld id="{75A4F164-3A46-4CEE-A25C-CA523D5E42F3}" type="slidenum">
              <a:rPr lang="fr-CH" smtClean="0"/>
              <a:pPr/>
              <a:t>48</a:t>
            </a:fld>
            <a:endParaRPr lang="fr-CH"/>
          </a:p>
        </p:txBody>
      </p:sp>
      <p:sp>
        <p:nvSpPr>
          <p:cNvPr id="3" name="Titre 2">
            <a:extLst>
              <a:ext uri="{FF2B5EF4-FFF2-40B4-BE49-F238E27FC236}">
                <a16:creationId xmlns:a16="http://schemas.microsoft.com/office/drawing/2014/main" id="{9418BE23-5F2A-535E-BF15-60E747B6AB2D}"/>
              </a:ext>
            </a:extLst>
          </p:cNvPr>
          <p:cNvSpPr>
            <a:spLocks noGrp="1"/>
          </p:cNvSpPr>
          <p:nvPr>
            <p:ph type="title"/>
          </p:nvPr>
        </p:nvSpPr>
        <p:spPr/>
        <p:txBody>
          <a:bodyPr/>
          <a:lstStyle/>
          <a:p>
            <a:r>
              <a:rPr lang="fr-CH"/>
              <a:t>Offre selon affectation – VSS 40 281</a:t>
            </a:r>
          </a:p>
        </p:txBody>
      </p:sp>
      <p:sp>
        <p:nvSpPr>
          <p:cNvPr id="4" name="Espace réservé du contenu 3">
            <a:extLst>
              <a:ext uri="{FF2B5EF4-FFF2-40B4-BE49-F238E27FC236}">
                <a16:creationId xmlns:a16="http://schemas.microsoft.com/office/drawing/2014/main" id="{9F25616E-C4E2-AFB8-13EC-716A67F3557A}"/>
              </a:ext>
            </a:extLst>
          </p:cNvPr>
          <p:cNvSpPr>
            <a:spLocks noGrp="1"/>
          </p:cNvSpPr>
          <p:nvPr>
            <p:ph idx="1"/>
          </p:nvPr>
        </p:nvSpPr>
        <p:spPr>
          <a:xfrm>
            <a:off x="514801" y="1440000"/>
            <a:ext cx="4063549" cy="4536947"/>
          </a:xfrm>
        </p:spPr>
        <p:txBody>
          <a:bodyPr/>
          <a:lstStyle/>
          <a:p>
            <a:r>
              <a:rPr lang="fr-CH"/>
              <a:t>Nombreux tableaux</a:t>
            </a:r>
          </a:p>
          <a:p>
            <a:r>
              <a:rPr lang="fr-CH"/>
              <a:t>Si pas dans le tableau, estimations</a:t>
            </a:r>
          </a:p>
        </p:txBody>
      </p:sp>
      <p:pic>
        <p:nvPicPr>
          <p:cNvPr id="5" name="Picture 3">
            <a:extLst>
              <a:ext uri="{FF2B5EF4-FFF2-40B4-BE49-F238E27FC236}">
                <a16:creationId xmlns:a16="http://schemas.microsoft.com/office/drawing/2014/main" id="{F0E70DEF-10BA-CF94-4BFA-893B24704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844" y="2014605"/>
            <a:ext cx="7085424" cy="406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a:extLst>
              <a:ext uri="{FF2B5EF4-FFF2-40B4-BE49-F238E27FC236}">
                <a16:creationId xmlns:a16="http://schemas.microsoft.com/office/drawing/2014/main" id="{A44387A0-B792-819C-1557-BC71C0FDF19C}"/>
              </a:ext>
            </a:extLst>
          </p:cNvPr>
          <p:cNvSpPr>
            <a:spLocks noChangeArrowheads="1"/>
          </p:cNvSpPr>
          <p:nvPr/>
        </p:nvSpPr>
        <p:spPr bwMode="auto">
          <a:xfrm>
            <a:off x="9664245" y="2244619"/>
            <a:ext cx="2077811" cy="3832318"/>
          </a:xfrm>
          <a:prstGeom prst="rect">
            <a:avLst/>
          </a:prstGeom>
          <a:noFill/>
          <a:ln w="254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Tree>
    <p:extLst>
      <p:ext uri="{BB962C8B-B14F-4D97-AF65-F5344CB8AC3E}">
        <p14:creationId xmlns:p14="http://schemas.microsoft.com/office/powerpoint/2010/main" val="23924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F107744-989C-9D34-867E-53F1D2662147}"/>
              </a:ext>
            </a:extLst>
          </p:cNvPr>
          <p:cNvSpPr>
            <a:spLocks noGrp="1"/>
          </p:cNvSpPr>
          <p:nvPr>
            <p:ph type="sldNum" sz="quarter" idx="12"/>
          </p:nvPr>
        </p:nvSpPr>
        <p:spPr/>
        <p:txBody>
          <a:bodyPr/>
          <a:lstStyle/>
          <a:p>
            <a:fld id="{75A4F164-3A46-4CEE-A25C-CA523D5E42F3}" type="slidenum">
              <a:rPr lang="fr-CH" smtClean="0"/>
              <a:pPr/>
              <a:t>49</a:t>
            </a:fld>
            <a:endParaRPr lang="fr-CH"/>
          </a:p>
        </p:txBody>
      </p:sp>
      <p:sp>
        <p:nvSpPr>
          <p:cNvPr id="3" name="Titre 2">
            <a:extLst>
              <a:ext uri="{FF2B5EF4-FFF2-40B4-BE49-F238E27FC236}">
                <a16:creationId xmlns:a16="http://schemas.microsoft.com/office/drawing/2014/main" id="{80A638C5-979E-0103-165F-C5E2D8FC9D42}"/>
              </a:ext>
            </a:extLst>
          </p:cNvPr>
          <p:cNvSpPr>
            <a:spLocks noGrp="1"/>
          </p:cNvSpPr>
          <p:nvPr>
            <p:ph type="title"/>
          </p:nvPr>
        </p:nvSpPr>
        <p:spPr/>
        <p:txBody>
          <a:bodyPr/>
          <a:lstStyle/>
          <a:p>
            <a:r>
              <a:rPr lang="fr-CH"/>
              <a:t>Principe d’utilisation (hors logement)</a:t>
            </a:r>
          </a:p>
        </p:txBody>
      </p:sp>
      <p:sp>
        <p:nvSpPr>
          <p:cNvPr id="4" name="Espace réservé du contenu 3">
            <a:extLst>
              <a:ext uri="{FF2B5EF4-FFF2-40B4-BE49-F238E27FC236}">
                <a16:creationId xmlns:a16="http://schemas.microsoft.com/office/drawing/2014/main" id="{A312A832-C5AF-B121-6683-1CA88CA9962D}"/>
              </a:ext>
            </a:extLst>
          </p:cNvPr>
          <p:cNvSpPr>
            <a:spLocks noGrp="1"/>
          </p:cNvSpPr>
          <p:nvPr>
            <p:ph idx="1"/>
          </p:nvPr>
        </p:nvSpPr>
        <p:spPr/>
        <p:txBody>
          <a:bodyPr/>
          <a:lstStyle/>
          <a:p>
            <a:endParaRPr lang="fr-CH"/>
          </a:p>
        </p:txBody>
      </p:sp>
      <p:grpSp>
        <p:nvGrpSpPr>
          <p:cNvPr id="5" name="Gruppo 1">
            <a:extLst>
              <a:ext uri="{FF2B5EF4-FFF2-40B4-BE49-F238E27FC236}">
                <a16:creationId xmlns:a16="http://schemas.microsoft.com/office/drawing/2014/main" id="{FC36A319-4294-6E80-0F9B-381E23590D4F}"/>
              </a:ext>
            </a:extLst>
          </p:cNvPr>
          <p:cNvGrpSpPr/>
          <p:nvPr/>
        </p:nvGrpSpPr>
        <p:grpSpPr>
          <a:xfrm>
            <a:off x="1969282" y="1553372"/>
            <a:ext cx="8271453" cy="4700305"/>
            <a:chOff x="1610302" y="1553372"/>
            <a:chExt cx="8271453" cy="4700305"/>
          </a:xfrm>
        </p:grpSpPr>
        <p:grpSp>
          <p:nvGrpSpPr>
            <p:cNvPr id="6" name="Gruppo 22">
              <a:extLst>
                <a:ext uri="{FF2B5EF4-FFF2-40B4-BE49-F238E27FC236}">
                  <a16:creationId xmlns:a16="http://schemas.microsoft.com/office/drawing/2014/main" id="{E48179F9-4801-BA47-38A7-5951D2B8229F}"/>
                </a:ext>
              </a:extLst>
            </p:cNvPr>
            <p:cNvGrpSpPr/>
            <p:nvPr/>
          </p:nvGrpSpPr>
          <p:grpSpPr>
            <a:xfrm>
              <a:off x="1610302" y="1553372"/>
              <a:ext cx="556591" cy="1080000"/>
              <a:chOff x="490162" y="1592264"/>
              <a:chExt cx="556591" cy="1111180"/>
            </a:xfrm>
          </p:grpSpPr>
          <p:sp>
            <p:nvSpPr>
              <p:cNvPr id="30" name="Rettangolo 52">
                <a:extLst>
                  <a:ext uri="{FF2B5EF4-FFF2-40B4-BE49-F238E27FC236}">
                    <a16:creationId xmlns:a16="http://schemas.microsoft.com/office/drawing/2014/main" id="{6B46F945-7A06-2AF0-9709-68F9BB5BB5E2}"/>
                  </a:ext>
                </a:extLst>
              </p:cNvPr>
              <p:cNvSpPr/>
              <p:nvPr/>
            </p:nvSpPr>
            <p:spPr>
              <a:xfrm>
                <a:off x="550862" y="1592264"/>
                <a:ext cx="447139" cy="1111180"/>
              </a:xfrm>
              <a:prstGeom prst="rect">
                <a:avLst/>
              </a:prstGeom>
              <a:solidFill>
                <a:srgbClr val="005B8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1" name="Text Box 15">
                <a:extLst>
                  <a:ext uri="{FF2B5EF4-FFF2-40B4-BE49-F238E27FC236}">
                    <a16:creationId xmlns:a16="http://schemas.microsoft.com/office/drawing/2014/main" id="{2A2343E6-26C5-7CF9-4D7A-1977959E5C8C}"/>
                  </a:ext>
                </a:extLst>
              </p:cNvPr>
              <p:cNvSpPr txBox="1">
                <a:spLocks noChangeArrowheads="1"/>
              </p:cNvSpPr>
              <p:nvPr/>
            </p:nvSpPr>
            <p:spPr bwMode="auto">
              <a:xfrm>
                <a:off x="490162" y="1963188"/>
                <a:ext cx="556591"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1</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7" name="Gruppo 23">
              <a:extLst>
                <a:ext uri="{FF2B5EF4-FFF2-40B4-BE49-F238E27FC236}">
                  <a16:creationId xmlns:a16="http://schemas.microsoft.com/office/drawing/2014/main" id="{F790EE1E-C8DB-C37C-FD4E-F1126DCC8A93}"/>
                </a:ext>
              </a:extLst>
            </p:cNvPr>
            <p:cNvGrpSpPr/>
            <p:nvPr/>
          </p:nvGrpSpPr>
          <p:grpSpPr>
            <a:xfrm>
              <a:off x="1610302" y="2752576"/>
              <a:ext cx="556591" cy="1080000"/>
              <a:chOff x="490162" y="1592264"/>
              <a:chExt cx="556591" cy="1111180"/>
            </a:xfrm>
          </p:grpSpPr>
          <p:sp>
            <p:nvSpPr>
              <p:cNvPr id="28" name="Rettangolo 50">
                <a:extLst>
                  <a:ext uri="{FF2B5EF4-FFF2-40B4-BE49-F238E27FC236}">
                    <a16:creationId xmlns:a16="http://schemas.microsoft.com/office/drawing/2014/main" id="{EB7261F6-F128-8FC4-63CF-9E0728C515BA}"/>
                  </a:ext>
                </a:extLst>
              </p:cNvPr>
              <p:cNvSpPr/>
              <p:nvPr/>
            </p:nvSpPr>
            <p:spPr>
              <a:xfrm>
                <a:off x="550862" y="1592264"/>
                <a:ext cx="447139" cy="1111180"/>
              </a:xfrm>
              <a:prstGeom prst="rect">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9" name="Text Box 15">
                <a:extLst>
                  <a:ext uri="{FF2B5EF4-FFF2-40B4-BE49-F238E27FC236}">
                    <a16:creationId xmlns:a16="http://schemas.microsoft.com/office/drawing/2014/main" id="{0BCB39DD-167E-7384-8862-6952B26B1C43}"/>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2</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8" name="Gruppo 24">
              <a:extLst>
                <a:ext uri="{FF2B5EF4-FFF2-40B4-BE49-F238E27FC236}">
                  <a16:creationId xmlns:a16="http://schemas.microsoft.com/office/drawing/2014/main" id="{62B26D59-57DB-CF5F-82A8-ED4F27F884C8}"/>
                </a:ext>
              </a:extLst>
            </p:cNvPr>
            <p:cNvGrpSpPr/>
            <p:nvPr/>
          </p:nvGrpSpPr>
          <p:grpSpPr>
            <a:xfrm>
              <a:off x="1613145" y="3951780"/>
              <a:ext cx="556591" cy="1080000"/>
              <a:chOff x="490162" y="1592264"/>
              <a:chExt cx="556591" cy="1111180"/>
            </a:xfrm>
          </p:grpSpPr>
          <p:sp>
            <p:nvSpPr>
              <p:cNvPr id="26" name="Rettangolo 48">
                <a:extLst>
                  <a:ext uri="{FF2B5EF4-FFF2-40B4-BE49-F238E27FC236}">
                    <a16:creationId xmlns:a16="http://schemas.microsoft.com/office/drawing/2014/main" id="{A3CDFAE8-7120-E228-6CFD-9D8192709046}"/>
                  </a:ext>
                </a:extLst>
              </p:cNvPr>
              <p:cNvSpPr/>
              <p:nvPr/>
            </p:nvSpPr>
            <p:spPr>
              <a:xfrm>
                <a:off x="550862" y="1592264"/>
                <a:ext cx="447139" cy="1111180"/>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7" name="Text Box 15">
                <a:extLst>
                  <a:ext uri="{FF2B5EF4-FFF2-40B4-BE49-F238E27FC236}">
                    <a16:creationId xmlns:a16="http://schemas.microsoft.com/office/drawing/2014/main" id="{21EBA486-623B-4CEE-5DCA-53A9FC25CAEB}"/>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3</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9" name="Gruppo 25">
              <a:extLst>
                <a:ext uri="{FF2B5EF4-FFF2-40B4-BE49-F238E27FC236}">
                  <a16:creationId xmlns:a16="http://schemas.microsoft.com/office/drawing/2014/main" id="{F25B693F-0612-CFDB-5EC3-7BFDF3B72040}"/>
                </a:ext>
              </a:extLst>
            </p:cNvPr>
            <p:cNvGrpSpPr/>
            <p:nvPr/>
          </p:nvGrpSpPr>
          <p:grpSpPr>
            <a:xfrm>
              <a:off x="1616275" y="5173677"/>
              <a:ext cx="556591" cy="1080000"/>
              <a:chOff x="490162" y="1592264"/>
              <a:chExt cx="556591" cy="1111180"/>
            </a:xfrm>
          </p:grpSpPr>
          <p:sp>
            <p:nvSpPr>
              <p:cNvPr id="24" name="Rettangolo 46">
                <a:extLst>
                  <a:ext uri="{FF2B5EF4-FFF2-40B4-BE49-F238E27FC236}">
                    <a16:creationId xmlns:a16="http://schemas.microsoft.com/office/drawing/2014/main" id="{CC45B7FC-DE3B-02BE-CC51-2A9C1C24F841}"/>
                  </a:ext>
                </a:extLst>
              </p:cNvPr>
              <p:cNvSpPr/>
              <p:nvPr/>
            </p:nvSpPr>
            <p:spPr>
              <a:xfrm>
                <a:off x="550862" y="1592264"/>
                <a:ext cx="447139" cy="1111180"/>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5" name="Text Box 15">
                <a:extLst>
                  <a:ext uri="{FF2B5EF4-FFF2-40B4-BE49-F238E27FC236}">
                    <a16:creationId xmlns:a16="http://schemas.microsoft.com/office/drawing/2014/main" id="{696B17FC-74EC-84FF-F56C-C49DC8C3AB64}"/>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4</a:t>
                </a:r>
                <a:endParaRPr kumimoji="0" lang="fr-FR" altLang="fr-FR" sz="1800">
                  <a:solidFill>
                    <a:srgbClr val="FFFFFF"/>
                  </a:solidFill>
                  <a:latin typeface="Calibri" panose="020F0502020204030204" pitchFamily="34" charset="0"/>
                  <a:cs typeface="Calibri" panose="020F0502020204030204" pitchFamily="34" charset="0"/>
                </a:endParaRPr>
              </a:p>
            </p:txBody>
          </p:sp>
        </p:grpSp>
        <p:sp>
          <p:nvSpPr>
            <p:cNvPr id="10" name="Rettangolo 26">
              <a:extLst>
                <a:ext uri="{FF2B5EF4-FFF2-40B4-BE49-F238E27FC236}">
                  <a16:creationId xmlns:a16="http://schemas.microsoft.com/office/drawing/2014/main" id="{87570A11-18BF-80C8-D0A4-A8080DB8C4CE}"/>
                </a:ext>
              </a:extLst>
            </p:cNvPr>
            <p:cNvSpPr/>
            <p:nvPr/>
          </p:nvSpPr>
          <p:spPr>
            <a:xfrm>
              <a:off x="2309123" y="1553372"/>
              <a:ext cx="4003806" cy="1080000"/>
            </a:xfrm>
            <a:prstGeom prst="rect">
              <a:avLst/>
            </a:prstGeom>
            <a:solidFill>
              <a:srgbClr val="005B8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1" name="Text Box 15">
              <a:extLst>
                <a:ext uri="{FF2B5EF4-FFF2-40B4-BE49-F238E27FC236}">
                  <a16:creationId xmlns:a16="http://schemas.microsoft.com/office/drawing/2014/main" id="{3D5A4961-7F54-A8C6-9059-07E867D16180}"/>
                </a:ext>
              </a:extLst>
            </p:cNvPr>
            <p:cNvSpPr txBox="1">
              <a:spLocks noChangeArrowheads="1"/>
            </p:cNvSpPr>
            <p:nvPr/>
          </p:nvSpPr>
          <p:spPr bwMode="auto">
            <a:xfrm>
              <a:off x="2307224" y="1781064"/>
              <a:ext cx="4023686"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Surface construite </a:t>
              </a:r>
            </a:p>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pour chaque affectation</a:t>
              </a:r>
              <a:endParaRPr kumimoji="0" lang="fr-FR" altLang="fr-FR" sz="1800">
                <a:solidFill>
                  <a:srgbClr val="FFFFFF"/>
                </a:solidFill>
                <a:latin typeface="Calibri" panose="020F0502020204030204" pitchFamily="34" charset="0"/>
                <a:cs typeface="Calibri" panose="020F0502020204030204" pitchFamily="34" charset="0"/>
              </a:endParaRPr>
            </a:p>
          </p:txBody>
        </p:sp>
        <p:sp>
          <p:nvSpPr>
            <p:cNvPr id="12" name="Rettangolo 28">
              <a:extLst>
                <a:ext uri="{FF2B5EF4-FFF2-40B4-BE49-F238E27FC236}">
                  <a16:creationId xmlns:a16="http://schemas.microsoft.com/office/drawing/2014/main" id="{6A1D83AD-FCB7-4B85-862B-D5864AE9BDC4}"/>
                </a:ext>
              </a:extLst>
            </p:cNvPr>
            <p:cNvSpPr/>
            <p:nvPr/>
          </p:nvSpPr>
          <p:spPr>
            <a:xfrm>
              <a:off x="2303675" y="5173676"/>
              <a:ext cx="4003806" cy="1080000"/>
            </a:xfrm>
            <a:prstGeom prst="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3" name="Text Box 15">
              <a:extLst>
                <a:ext uri="{FF2B5EF4-FFF2-40B4-BE49-F238E27FC236}">
                  <a16:creationId xmlns:a16="http://schemas.microsoft.com/office/drawing/2014/main" id="{3816D7E3-3D30-39EE-420F-A9266C1DAF2F}"/>
                </a:ext>
              </a:extLst>
            </p:cNvPr>
            <p:cNvSpPr txBox="1">
              <a:spLocks noChangeArrowheads="1"/>
            </p:cNvSpPr>
            <p:nvPr/>
          </p:nvSpPr>
          <p:spPr bwMode="auto">
            <a:xfrm>
              <a:off x="2303674" y="5395047"/>
              <a:ext cx="4023686"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Besoin en cases de stationnement</a:t>
              </a:r>
            </a:p>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(fourchette)</a:t>
              </a:r>
            </a:p>
          </p:txBody>
        </p:sp>
        <p:sp>
          <p:nvSpPr>
            <p:cNvPr id="14" name="Rettangolo 30">
              <a:extLst>
                <a:ext uri="{FF2B5EF4-FFF2-40B4-BE49-F238E27FC236}">
                  <a16:creationId xmlns:a16="http://schemas.microsoft.com/office/drawing/2014/main" id="{2020B936-58B5-690A-387B-02B9A9E5EC60}"/>
                </a:ext>
              </a:extLst>
            </p:cNvPr>
            <p:cNvSpPr/>
            <p:nvPr/>
          </p:nvSpPr>
          <p:spPr>
            <a:xfrm>
              <a:off x="2303674" y="3958954"/>
              <a:ext cx="4003806" cy="1080000"/>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5" name="Text Box 15">
              <a:extLst>
                <a:ext uri="{FF2B5EF4-FFF2-40B4-BE49-F238E27FC236}">
                  <a16:creationId xmlns:a16="http://schemas.microsoft.com/office/drawing/2014/main" id="{E31D88ED-309A-DC3F-55F4-ECFEC2ABD230}"/>
                </a:ext>
              </a:extLst>
            </p:cNvPr>
            <p:cNvSpPr txBox="1">
              <a:spLocks noChangeArrowheads="1"/>
            </p:cNvSpPr>
            <p:nvPr/>
          </p:nvSpPr>
          <p:spPr bwMode="auto">
            <a:xfrm>
              <a:off x="2303673" y="4180325"/>
              <a:ext cx="4023686" cy="923330"/>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Niveau de desserte</a:t>
              </a:r>
            </a:p>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en transports publics (TP)</a:t>
              </a:r>
            </a:p>
            <a:p>
              <a:pPr algn="ctr">
                <a:spcBef>
                  <a:spcPct val="0"/>
                </a:spcBef>
                <a:buFontTx/>
                <a:buNone/>
              </a:pPr>
              <a:endParaRPr kumimoji="0" lang="fr-FR" altLang="fr-FR" sz="1800">
                <a:solidFill>
                  <a:srgbClr val="FFFFFF"/>
                </a:solidFill>
                <a:latin typeface="Calibri" panose="020F0502020204030204" pitchFamily="34" charset="0"/>
                <a:cs typeface="Calibri" panose="020F0502020204030204" pitchFamily="34" charset="0"/>
              </a:endParaRPr>
            </a:p>
          </p:txBody>
        </p:sp>
        <p:sp>
          <p:nvSpPr>
            <p:cNvPr id="16" name="Rettangolo 32">
              <a:extLst>
                <a:ext uri="{FF2B5EF4-FFF2-40B4-BE49-F238E27FC236}">
                  <a16:creationId xmlns:a16="http://schemas.microsoft.com/office/drawing/2014/main" id="{EDC1794B-FF85-C7D6-E102-17189FFF766E}"/>
                </a:ext>
              </a:extLst>
            </p:cNvPr>
            <p:cNvSpPr/>
            <p:nvPr/>
          </p:nvSpPr>
          <p:spPr>
            <a:xfrm>
              <a:off x="2323553" y="2759021"/>
              <a:ext cx="4003806" cy="1080000"/>
            </a:xfrm>
            <a:prstGeom prst="rect">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7" name="Text Box 15">
              <a:extLst>
                <a:ext uri="{FF2B5EF4-FFF2-40B4-BE49-F238E27FC236}">
                  <a16:creationId xmlns:a16="http://schemas.microsoft.com/office/drawing/2014/main" id="{BA22CD6E-B8A8-DA76-8503-58AEA80D02D6}"/>
                </a:ext>
              </a:extLst>
            </p:cNvPr>
            <p:cNvSpPr txBox="1">
              <a:spLocks noChangeArrowheads="1"/>
            </p:cNvSpPr>
            <p:nvPr/>
          </p:nvSpPr>
          <p:spPr bwMode="auto">
            <a:xfrm>
              <a:off x="2323552" y="2980392"/>
              <a:ext cx="4023686"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Calcul du besoin limite en </a:t>
              </a:r>
            </a:p>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cases de stationnement</a:t>
              </a:r>
            </a:p>
          </p:txBody>
        </p:sp>
        <p:sp>
          <p:nvSpPr>
            <p:cNvPr id="18" name="Freccia a destra 6">
              <a:extLst>
                <a:ext uri="{FF2B5EF4-FFF2-40B4-BE49-F238E27FC236}">
                  <a16:creationId xmlns:a16="http://schemas.microsoft.com/office/drawing/2014/main" id="{8056FA73-33B5-6139-F13A-045F4C91A17D}"/>
                </a:ext>
              </a:extLst>
            </p:cNvPr>
            <p:cNvSpPr/>
            <p:nvPr/>
          </p:nvSpPr>
          <p:spPr>
            <a:xfrm>
              <a:off x="6533345" y="1892925"/>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9" name="Freccia a destra 7">
              <a:extLst>
                <a:ext uri="{FF2B5EF4-FFF2-40B4-BE49-F238E27FC236}">
                  <a16:creationId xmlns:a16="http://schemas.microsoft.com/office/drawing/2014/main" id="{EF71461B-58ED-DA4F-911E-CE380A9E3A33}"/>
                </a:ext>
              </a:extLst>
            </p:cNvPr>
            <p:cNvSpPr/>
            <p:nvPr/>
          </p:nvSpPr>
          <p:spPr>
            <a:xfrm>
              <a:off x="6533345" y="4304785"/>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0" name="Rettangolo 55">
              <a:extLst>
                <a:ext uri="{FF2B5EF4-FFF2-40B4-BE49-F238E27FC236}">
                  <a16:creationId xmlns:a16="http://schemas.microsoft.com/office/drawing/2014/main" id="{AAF040CC-29AD-9121-4B88-05D29014A25C}"/>
                </a:ext>
              </a:extLst>
            </p:cNvPr>
            <p:cNvSpPr/>
            <p:nvPr/>
          </p:nvSpPr>
          <p:spPr>
            <a:xfrm>
              <a:off x="7231372" y="1557338"/>
              <a:ext cx="2650383"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1" name="Text Box 15">
              <a:extLst>
                <a:ext uri="{FF2B5EF4-FFF2-40B4-BE49-F238E27FC236}">
                  <a16:creationId xmlns:a16="http://schemas.microsoft.com/office/drawing/2014/main" id="{F5100D46-BA5D-555D-4DA1-50639CD5ABB9}"/>
                </a:ext>
              </a:extLst>
            </p:cNvPr>
            <p:cNvSpPr txBox="1">
              <a:spLocks noChangeArrowheads="1"/>
            </p:cNvSpPr>
            <p:nvPr/>
          </p:nvSpPr>
          <p:spPr bwMode="auto">
            <a:xfrm>
              <a:off x="7503801" y="1635397"/>
              <a:ext cx="2107268" cy="923330"/>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m</a:t>
              </a:r>
              <a:r>
                <a:rPr kumimoji="0" lang="fr-FR" altLang="fr-FR" sz="1800" baseline="30000">
                  <a:solidFill>
                    <a:srgbClr val="FFFFFF"/>
                  </a:solidFill>
                  <a:latin typeface="Calibri" panose="020F0502020204030204" pitchFamily="34" charset="0"/>
                  <a:cs typeface="Calibri" panose="020F0502020204030204" pitchFamily="34" charset="0"/>
                </a:rPr>
                <a:t>2</a:t>
              </a:r>
              <a:r>
                <a:rPr kumimoji="0" lang="fr-FR" altLang="fr-FR" sz="1800">
                  <a:solidFill>
                    <a:srgbClr val="FFFFFF"/>
                  </a:solidFill>
                  <a:latin typeface="Calibri" panose="020F0502020204030204" pitchFamily="34" charset="0"/>
                  <a:cs typeface="Calibri" panose="020F0502020204030204" pitchFamily="34" charset="0"/>
                </a:rPr>
                <a:t> entrepôts</a:t>
              </a:r>
            </a:p>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m</a:t>
              </a:r>
              <a:r>
                <a:rPr kumimoji="0" lang="fr-FR" altLang="fr-FR" sz="1800" baseline="30000">
                  <a:solidFill>
                    <a:srgbClr val="FFFFFF"/>
                  </a:solidFill>
                  <a:latin typeface="Calibri" panose="020F0502020204030204" pitchFamily="34" charset="0"/>
                  <a:cs typeface="Calibri" panose="020F0502020204030204" pitchFamily="34" charset="0"/>
                </a:rPr>
                <a:t>2</a:t>
              </a:r>
              <a:r>
                <a:rPr kumimoji="0" lang="fr-FR" altLang="fr-FR" sz="1800">
                  <a:solidFill>
                    <a:srgbClr val="FFFFFF"/>
                  </a:solidFill>
                  <a:latin typeface="Calibri" panose="020F0502020204030204" pitchFamily="34" charset="0"/>
                  <a:cs typeface="Calibri" panose="020F0502020204030204" pitchFamily="34" charset="0"/>
                </a:rPr>
                <a:t> administratif  </a:t>
              </a:r>
            </a:p>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m</a:t>
              </a:r>
              <a:r>
                <a:rPr kumimoji="0" lang="fr-FR" altLang="fr-FR" sz="1800" baseline="30000">
                  <a:solidFill>
                    <a:srgbClr val="FFFFFF"/>
                  </a:solidFill>
                  <a:latin typeface="Calibri" panose="020F0502020204030204" pitchFamily="34" charset="0"/>
                  <a:cs typeface="Calibri" panose="020F0502020204030204" pitchFamily="34" charset="0"/>
                </a:rPr>
                <a:t>2</a:t>
              </a:r>
              <a:r>
                <a:rPr kumimoji="0" lang="fr-FR" altLang="fr-FR" sz="1800">
                  <a:solidFill>
                    <a:srgbClr val="FFFFFF"/>
                  </a:solidFill>
                  <a:latin typeface="Calibri" panose="020F0502020204030204" pitchFamily="34" charset="0"/>
                  <a:cs typeface="Calibri" panose="020F0502020204030204" pitchFamily="34" charset="0"/>
                </a:rPr>
                <a:t> commercial</a:t>
              </a:r>
            </a:p>
          </p:txBody>
        </p:sp>
        <p:sp>
          <p:nvSpPr>
            <p:cNvPr id="22" name="Rettangolo 57">
              <a:extLst>
                <a:ext uri="{FF2B5EF4-FFF2-40B4-BE49-F238E27FC236}">
                  <a16:creationId xmlns:a16="http://schemas.microsoft.com/office/drawing/2014/main" id="{E4586C37-6B6A-8B2B-918B-90A062A8AED5}"/>
                </a:ext>
              </a:extLst>
            </p:cNvPr>
            <p:cNvSpPr/>
            <p:nvPr/>
          </p:nvSpPr>
          <p:spPr>
            <a:xfrm>
              <a:off x="7227579" y="3992206"/>
              <a:ext cx="2650383"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3" name="Text Box 15">
              <a:extLst>
                <a:ext uri="{FF2B5EF4-FFF2-40B4-BE49-F238E27FC236}">
                  <a16:creationId xmlns:a16="http://schemas.microsoft.com/office/drawing/2014/main" id="{3FD5C90B-2630-F16A-0D4E-19B77322D418}"/>
                </a:ext>
              </a:extLst>
            </p:cNvPr>
            <p:cNvSpPr txBox="1">
              <a:spLocks noChangeArrowheads="1"/>
            </p:cNvSpPr>
            <p:nvPr/>
          </p:nvSpPr>
          <p:spPr bwMode="auto">
            <a:xfrm>
              <a:off x="7363840" y="4193553"/>
              <a:ext cx="238538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Part mobilité douce</a:t>
              </a:r>
            </a:p>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Fréquence des TP</a:t>
              </a:r>
            </a:p>
          </p:txBody>
        </p:sp>
      </p:grpSp>
    </p:spTree>
    <p:extLst>
      <p:ext uri="{BB962C8B-B14F-4D97-AF65-F5344CB8AC3E}">
        <p14:creationId xmlns:p14="http://schemas.microsoft.com/office/powerpoint/2010/main" val="121347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2744B87-2374-543E-9AED-55667755153C}"/>
              </a:ext>
            </a:extLst>
          </p:cNvPr>
          <p:cNvSpPr>
            <a:spLocks noGrp="1"/>
          </p:cNvSpPr>
          <p:nvPr>
            <p:ph type="sldNum" sz="quarter" idx="12"/>
          </p:nvPr>
        </p:nvSpPr>
        <p:spPr>
          <a:xfrm>
            <a:off x="11436096" y="6498000"/>
            <a:ext cx="754317" cy="360000"/>
          </a:xfrm>
        </p:spPr>
        <p:txBody>
          <a:bodyPr/>
          <a:lstStyle/>
          <a:p>
            <a:fld id="{75A4F164-3A46-4CEE-A25C-CA523D5E42F3}" type="slidenum">
              <a:rPr lang="fr-CH" smtClean="0"/>
              <a:pPr/>
              <a:t>5</a:t>
            </a:fld>
            <a:endParaRPr lang="fr-CH"/>
          </a:p>
        </p:txBody>
      </p:sp>
      <p:sp>
        <p:nvSpPr>
          <p:cNvPr id="6" name="Titre 5">
            <a:extLst>
              <a:ext uri="{FF2B5EF4-FFF2-40B4-BE49-F238E27FC236}">
                <a16:creationId xmlns:a16="http://schemas.microsoft.com/office/drawing/2014/main" id="{9D0DB146-02F3-0446-B442-3B4E83252B6B}"/>
              </a:ext>
            </a:extLst>
          </p:cNvPr>
          <p:cNvSpPr>
            <a:spLocks noGrp="1"/>
          </p:cNvSpPr>
          <p:nvPr>
            <p:ph type="title"/>
          </p:nvPr>
        </p:nvSpPr>
        <p:spPr>
          <a:xfrm>
            <a:off x="514801" y="180000"/>
            <a:ext cx="11134800" cy="900000"/>
          </a:xfrm>
        </p:spPr>
        <p:txBody>
          <a:bodyPr/>
          <a:lstStyle/>
          <a:p>
            <a:r>
              <a:rPr lang="fr-CH"/>
              <a:t>Mobilité</a:t>
            </a:r>
          </a:p>
        </p:txBody>
      </p:sp>
      <p:sp>
        <p:nvSpPr>
          <p:cNvPr id="7" name="Espace réservé du contenu 6">
            <a:extLst>
              <a:ext uri="{FF2B5EF4-FFF2-40B4-BE49-F238E27FC236}">
                <a16:creationId xmlns:a16="http://schemas.microsoft.com/office/drawing/2014/main" id="{29A1E936-0146-A54E-790F-F5F2063FC418}"/>
              </a:ext>
            </a:extLst>
          </p:cNvPr>
          <p:cNvSpPr>
            <a:spLocks noGrp="1"/>
          </p:cNvSpPr>
          <p:nvPr>
            <p:ph idx="1"/>
          </p:nvPr>
        </p:nvSpPr>
        <p:spPr>
          <a:xfrm>
            <a:off x="514801" y="1440000"/>
            <a:ext cx="11134801" cy="4536947"/>
          </a:xfrm>
        </p:spPr>
        <p:txBody>
          <a:bodyPr/>
          <a:lstStyle/>
          <a:p>
            <a:r>
              <a:rPr lang="fr-CH"/>
              <a:t>La mobilité est le caractère d’une certaine aptitude à se déplacer</a:t>
            </a:r>
          </a:p>
          <a:p>
            <a:r>
              <a:rPr lang="fr-CH"/>
              <a:t>Dans le domaine des transports, elle caractérise le </a:t>
            </a:r>
            <a:r>
              <a:rPr lang="fr-CH">
                <a:solidFill>
                  <a:srgbClr val="FF0000"/>
                </a:solidFill>
              </a:rPr>
              <a:t>besoin</a:t>
            </a:r>
            <a:r>
              <a:rPr lang="fr-CH"/>
              <a:t>, le </a:t>
            </a:r>
            <a:r>
              <a:rPr lang="fr-CH">
                <a:solidFill>
                  <a:srgbClr val="FF0000"/>
                </a:solidFill>
              </a:rPr>
              <a:t>fait</a:t>
            </a:r>
            <a:r>
              <a:rPr lang="fr-CH"/>
              <a:t> ou même la </a:t>
            </a:r>
            <a:r>
              <a:rPr lang="fr-CH">
                <a:solidFill>
                  <a:srgbClr val="FF0000"/>
                </a:solidFill>
              </a:rPr>
              <a:t>possibilité</a:t>
            </a:r>
            <a:r>
              <a:rPr lang="fr-CH"/>
              <a:t> de se déplacer</a:t>
            </a:r>
          </a:p>
          <a:p>
            <a:endParaRPr lang="fr-CH"/>
          </a:p>
        </p:txBody>
      </p:sp>
      <p:pic>
        <p:nvPicPr>
          <p:cNvPr id="8" name="Espace réservé du contenu 3">
            <a:extLst>
              <a:ext uri="{FF2B5EF4-FFF2-40B4-BE49-F238E27FC236}">
                <a16:creationId xmlns:a16="http://schemas.microsoft.com/office/drawing/2014/main" id="{EADD4852-E9AF-196A-5178-E93E5A6CB2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484" y="2705151"/>
            <a:ext cx="4800532" cy="3600399"/>
          </a:xfrm>
          <a:prstGeom prst="rect">
            <a:avLst/>
          </a:prstGeom>
          <a:noFill/>
          <a:ln>
            <a:noFill/>
          </a:ln>
          <a:effectLst/>
        </p:spPr>
      </p:pic>
    </p:spTree>
    <p:extLst>
      <p:ext uri="{BB962C8B-B14F-4D97-AF65-F5344CB8AC3E}">
        <p14:creationId xmlns:p14="http://schemas.microsoft.com/office/powerpoint/2010/main" val="36516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D0712D-38F6-59C0-2CEE-957BFDB3288F}"/>
              </a:ext>
            </a:extLst>
          </p:cNvPr>
          <p:cNvSpPr>
            <a:spLocks noGrp="1"/>
          </p:cNvSpPr>
          <p:nvPr>
            <p:ph type="sldNum" sz="quarter" idx="12"/>
          </p:nvPr>
        </p:nvSpPr>
        <p:spPr/>
        <p:txBody>
          <a:bodyPr/>
          <a:lstStyle/>
          <a:p>
            <a:fld id="{75A4F164-3A46-4CEE-A25C-CA523D5E42F3}" type="slidenum">
              <a:rPr lang="fr-CH" smtClean="0"/>
              <a:pPr/>
              <a:t>50</a:t>
            </a:fld>
            <a:endParaRPr lang="fr-CH"/>
          </a:p>
        </p:txBody>
      </p:sp>
      <p:sp>
        <p:nvSpPr>
          <p:cNvPr id="3" name="Titre 2">
            <a:extLst>
              <a:ext uri="{FF2B5EF4-FFF2-40B4-BE49-F238E27FC236}">
                <a16:creationId xmlns:a16="http://schemas.microsoft.com/office/drawing/2014/main" id="{88E98070-B577-9343-7648-22BD9A407927}"/>
              </a:ext>
            </a:extLst>
          </p:cNvPr>
          <p:cNvSpPr>
            <a:spLocks noGrp="1"/>
          </p:cNvSpPr>
          <p:nvPr>
            <p:ph type="title"/>
          </p:nvPr>
        </p:nvSpPr>
        <p:spPr/>
        <p:txBody>
          <a:bodyPr/>
          <a:lstStyle/>
          <a:p>
            <a:r>
              <a:rPr lang="fr-CH"/>
              <a:t>Dimensionnement du besoin en cases de stationnement</a:t>
            </a:r>
          </a:p>
        </p:txBody>
      </p:sp>
      <p:sp>
        <p:nvSpPr>
          <p:cNvPr id="4" name="Espace réservé du contenu 3">
            <a:extLst>
              <a:ext uri="{FF2B5EF4-FFF2-40B4-BE49-F238E27FC236}">
                <a16:creationId xmlns:a16="http://schemas.microsoft.com/office/drawing/2014/main" id="{17E5B4FC-804E-9508-2B86-7A5BC2D07ED5}"/>
              </a:ext>
            </a:extLst>
          </p:cNvPr>
          <p:cNvSpPr>
            <a:spLocks noGrp="1"/>
          </p:cNvSpPr>
          <p:nvPr>
            <p:ph idx="1"/>
          </p:nvPr>
        </p:nvSpPr>
        <p:spPr/>
        <p:txBody>
          <a:bodyPr/>
          <a:lstStyle/>
          <a:p>
            <a:endParaRPr lang="fr-CH"/>
          </a:p>
        </p:txBody>
      </p:sp>
      <p:pic>
        <p:nvPicPr>
          <p:cNvPr id="5" name="Picture 3">
            <a:extLst>
              <a:ext uri="{FF2B5EF4-FFF2-40B4-BE49-F238E27FC236}">
                <a16:creationId xmlns:a16="http://schemas.microsoft.com/office/drawing/2014/main" id="{B3631F4F-2730-FC27-FE82-2E06B75C6F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013" y="3474846"/>
            <a:ext cx="9433930" cy="243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AD817EB-1A1D-D8EE-0A12-34C226484E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640" y="1440000"/>
            <a:ext cx="5419725" cy="1485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85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E5AA64-943E-19DE-712E-64A8656F0416}"/>
              </a:ext>
            </a:extLst>
          </p:cNvPr>
          <p:cNvSpPr>
            <a:spLocks noGrp="1"/>
          </p:cNvSpPr>
          <p:nvPr>
            <p:ph type="sldNum" sz="quarter" idx="12"/>
          </p:nvPr>
        </p:nvSpPr>
        <p:spPr/>
        <p:txBody>
          <a:bodyPr/>
          <a:lstStyle/>
          <a:p>
            <a:fld id="{75A4F164-3A46-4CEE-A25C-CA523D5E42F3}" type="slidenum">
              <a:rPr lang="fr-CH" smtClean="0"/>
              <a:pPr/>
              <a:t>51</a:t>
            </a:fld>
            <a:endParaRPr lang="fr-CH"/>
          </a:p>
        </p:txBody>
      </p:sp>
      <p:sp>
        <p:nvSpPr>
          <p:cNvPr id="3" name="Titre 2">
            <a:extLst>
              <a:ext uri="{FF2B5EF4-FFF2-40B4-BE49-F238E27FC236}">
                <a16:creationId xmlns:a16="http://schemas.microsoft.com/office/drawing/2014/main" id="{4131144F-DBAD-1D5C-F32E-FFABD5BEE5C2}"/>
              </a:ext>
            </a:extLst>
          </p:cNvPr>
          <p:cNvSpPr>
            <a:spLocks noGrp="1"/>
          </p:cNvSpPr>
          <p:nvPr>
            <p:ph type="title"/>
          </p:nvPr>
        </p:nvSpPr>
        <p:spPr/>
        <p:txBody>
          <a:bodyPr/>
          <a:lstStyle/>
          <a:p>
            <a:r>
              <a:rPr lang="fr-CH"/>
              <a:t>Principe de détermination du besoin en cases de stationnement</a:t>
            </a:r>
          </a:p>
        </p:txBody>
      </p:sp>
      <p:sp>
        <p:nvSpPr>
          <p:cNvPr id="4" name="Espace réservé du contenu 3">
            <a:extLst>
              <a:ext uri="{FF2B5EF4-FFF2-40B4-BE49-F238E27FC236}">
                <a16:creationId xmlns:a16="http://schemas.microsoft.com/office/drawing/2014/main" id="{A6808DE2-7849-EA66-78BD-13E47642C9BC}"/>
              </a:ext>
            </a:extLst>
          </p:cNvPr>
          <p:cNvSpPr>
            <a:spLocks noGrp="1"/>
          </p:cNvSpPr>
          <p:nvPr>
            <p:ph idx="1"/>
          </p:nvPr>
        </p:nvSpPr>
        <p:spPr/>
        <p:txBody>
          <a:bodyPr/>
          <a:lstStyle/>
          <a:p>
            <a:r>
              <a:rPr lang="fr-CH"/>
              <a:t>Facteur de réduction</a:t>
            </a:r>
          </a:p>
          <a:p>
            <a:pPr lvl="1"/>
            <a:r>
              <a:rPr lang="fr-CH"/>
              <a:t>Localisation des cases de stationnement</a:t>
            </a:r>
          </a:p>
        </p:txBody>
      </p:sp>
      <p:pic>
        <p:nvPicPr>
          <p:cNvPr id="6" name="Picture 31">
            <a:extLst>
              <a:ext uri="{FF2B5EF4-FFF2-40B4-BE49-F238E27FC236}">
                <a16:creationId xmlns:a16="http://schemas.microsoft.com/office/drawing/2014/main" id="{81177E7B-EA8C-FA58-651C-9C3FDA532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79" y="2642526"/>
            <a:ext cx="8979648" cy="312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05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E5AA64-943E-19DE-712E-64A8656F0416}"/>
              </a:ext>
            </a:extLst>
          </p:cNvPr>
          <p:cNvSpPr>
            <a:spLocks noGrp="1"/>
          </p:cNvSpPr>
          <p:nvPr>
            <p:ph type="sldNum" sz="quarter" idx="12"/>
          </p:nvPr>
        </p:nvSpPr>
        <p:spPr/>
        <p:txBody>
          <a:bodyPr/>
          <a:lstStyle/>
          <a:p>
            <a:fld id="{75A4F164-3A46-4CEE-A25C-CA523D5E42F3}" type="slidenum">
              <a:rPr lang="fr-CH" smtClean="0"/>
              <a:pPr/>
              <a:t>52</a:t>
            </a:fld>
            <a:endParaRPr lang="fr-CH"/>
          </a:p>
        </p:txBody>
      </p:sp>
      <p:sp>
        <p:nvSpPr>
          <p:cNvPr id="3" name="Titre 2">
            <a:extLst>
              <a:ext uri="{FF2B5EF4-FFF2-40B4-BE49-F238E27FC236}">
                <a16:creationId xmlns:a16="http://schemas.microsoft.com/office/drawing/2014/main" id="{4131144F-DBAD-1D5C-F32E-FFABD5BEE5C2}"/>
              </a:ext>
            </a:extLst>
          </p:cNvPr>
          <p:cNvSpPr>
            <a:spLocks noGrp="1"/>
          </p:cNvSpPr>
          <p:nvPr>
            <p:ph type="title"/>
          </p:nvPr>
        </p:nvSpPr>
        <p:spPr/>
        <p:txBody>
          <a:bodyPr/>
          <a:lstStyle/>
          <a:p>
            <a:r>
              <a:rPr lang="fr-CH"/>
              <a:t>Principe de détermination du besoin en cases de stationnement</a:t>
            </a:r>
          </a:p>
        </p:txBody>
      </p:sp>
      <p:sp>
        <p:nvSpPr>
          <p:cNvPr id="4" name="Espace réservé du contenu 3">
            <a:extLst>
              <a:ext uri="{FF2B5EF4-FFF2-40B4-BE49-F238E27FC236}">
                <a16:creationId xmlns:a16="http://schemas.microsoft.com/office/drawing/2014/main" id="{A6808DE2-7849-EA66-78BD-13E47642C9BC}"/>
              </a:ext>
            </a:extLst>
          </p:cNvPr>
          <p:cNvSpPr>
            <a:spLocks noGrp="1"/>
          </p:cNvSpPr>
          <p:nvPr>
            <p:ph idx="1"/>
          </p:nvPr>
        </p:nvSpPr>
        <p:spPr/>
        <p:txBody>
          <a:bodyPr/>
          <a:lstStyle/>
          <a:p>
            <a:r>
              <a:rPr lang="fr-CH"/>
              <a:t>Facteur de réduction</a:t>
            </a:r>
          </a:p>
          <a:p>
            <a:pPr lvl="1"/>
            <a:r>
              <a:rPr lang="fr-CH"/>
              <a:t>Basé sur la localisation des cases de stationnement</a:t>
            </a:r>
          </a:p>
        </p:txBody>
      </p:sp>
      <p:pic>
        <p:nvPicPr>
          <p:cNvPr id="9" name="Picture 2">
            <a:extLst>
              <a:ext uri="{FF2B5EF4-FFF2-40B4-BE49-F238E27FC236}">
                <a16:creationId xmlns:a16="http://schemas.microsoft.com/office/drawing/2014/main" id="{EF92A4B2-C22E-E799-96E9-50ECFD211D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506" y="2813050"/>
            <a:ext cx="5796982" cy="2853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41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054DDD9-D675-2B45-310F-07A6C3A13E70}"/>
              </a:ext>
            </a:extLst>
          </p:cNvPr>
          <p:cNvSpPr>
            <a:spLocks noGrp="1"/>
          </p:cNvSpPr>
          <p:nvPr>
            <p:ph type="sldNum" sz="quarter" idx="12"/>
          </p:nvPr>
        </p:nvSpPr>
        <p:spPr/>
        <p:txBody>
          <a:bodyPr/>
          <a:lstStyle/>
          <a:p>
            <a:fld id="{75A4F164-3A46-4CEE-A25C-CA523D5E42F3}" type="slidenum">
              <a:rPr lang="fr-CH" smtClean="0"/>
              <a:pPr/>
              <a:t>53</a:t>
            </a:fld>
            <a:endParaRPr lang="fr-CH"/>
          </a:p>
        </p:txBody>
      </p:sp>
      <p:sp>
        <p:nvSpPr>
          <p:cNvPr id="3" name="Titre 2">
            <a:extLst>
              <a:ext uri="{FF2B5EF4-FFF2-40B4-BE49-F238E27FC236}">
                <a16:creationId xmlns:a16="http://schemas.microsoft.com/office/drawing/2014/main" id="{EB314C44-0EC2-C3FC-A40B-BC591A5CCEB8}"/>
              </a:ext>
            </a:extLst>
          </p:cNvPr>
          <p:cNvSpPr>
            <a:spLocks noGrp="1"/>
          </p:cNvSpPr>
          <p:nvPr>
            <p:ph type="title"/>
          </p:nvPr>
        </p:nvSpPr>
        <p:spPr/>
        <p:txBody>
          <a:bodyPr/>
          <a:lstStyle/>
          <a:p>
            <a:r>
              <a:rPr lang="fr-CH"/>
              <a:t>Exemple d’une législation plus restrictive : canton de Genève</a:t>
            </a:r>
          </a:p>
        </p:txBody>
      </p:sp>
      <p:sp>
        <p:nvSpPr>
          <p:cNvPr id="4" name="Espace réservé du contenu 3">
            <a:extLst>
              <a:ext uri="{FF2B5EF4-FFF2-40B4-BE49-F238E27FC236}">
                <a16:creationId xmlns:a16="http://schemas.microsoft.com/office/drawing/2014/main" id="{A166B438-8706-6E9A-3FAF-CF49F627D102}"/>
              </a:ext>
            </a:extLst>
          </p:cNvPr>
          <p:cNvSpPr>
            <a:spLocks noGrp="1"/>
          </p:cNvSpPr>
          <p:nvPr>
            <p:ph idx="1"/>
          </p:nvPr>
        </p:nvSpPr>
        <p:spPr/>
        <p:txBody>
          <a:bodyPr/>
          <a:lstStyle/>
          <a:p>
            <a:r>
              <a:rPr lang="fr-CH"/>
              <a:t>Secteurs</a:t>
            </a:r>
          </a:p>
        </p:txBody>
      </p:sp>
      <p:pic>
        <p:nvPicPr>
          <p:cNvPr id="5" name="Espace réservé pour une image  5" descr="PPT.80089.4 Citec Atelier génération trafic FV 20230620 - PowerPoint">
            <a:extLst>
              <a:ext uri="{FF2B5EF4-FFF2-40B4-BE49-F238E27FC236}">
                <a16:creationId xmlns:a16="http://schemas.microsoft.com/office/drawing/2014/main" id="{0513698A-3EFC-593A-8649-44E3BB53D6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251" y="1154187"/>
            <a:ext cx="6889750" cy="528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5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054DDD9-D675-2B45-310F-07A6C3A13E70}"/>
              </a:ext>
            </a:extLst>
          </p:cNvPr>
          <p:cNvSpPr>
            <a:spLocks noGrp="1"/>
          </p:cNvSpPr>
          <p:nvPr>
            <p:ph type="sldNum" sz="quarter" idx="12"/>
          </p:nvPr>
        </p:nvSpPr>
        <p:spPr/>
        <p:txBody>
          <a:bodyPr/>
          <a:lstStyle/>
          <a:p>
            <a:fld id="{75A4F164-3A46-4CEE-A25C-CA523D5E42F3}" type="slidenum">
              <a:rPr lang="fr-CH" smtClean="0"/>
              <a:pPr/>
              <a:t>54</a:t>
            </a:fld>
            <a:endParaRPr lang="fr-CH"/>
          </a:p>
        </p:txBody>
      </p:sp>
      <p:sp>
        <p:nvSpPr>
          <p:cNvPr id="3" name="Titre 2">
            <a:extLst>
              <a:ext uri="{FF2B5EF4-FFF2-40B4-BE49-F238E27FC236}">
                <a16:creationId xmlns:a16="http://schemas.microsoft.com/office/drawing/2014/main" id="{EB314C44-0EC2-C3FC-A40B-BC591A5CCEB8}"/>
              </a:ext>
            </a:extLst>
          </p:cNvPr>
          <p:cNvSpPr>
            <a:spLocks noGrp="1"/>
          </p:cNvSpPr>
          <p:nvPr>
            <p:ph type="title"/>
          </p:nvPr>
        </p:nvSpPr>
        <p:spPr/>
        <p:txBody>
          <a:bodyPr/>
          <a:lstStyle/>
          <a:p>
            <a:r>
              <a:rPr lang="fr-CH"/>
              <a:t>Exemple d’une législation plus restrictive : canton de Genève</a:t>
            </a:r>
          </a:p>
        </p:txBody>
      </p:sp>
      <p:sp>
        <p:nvSpPr>
          <p:cNvPr id="4" name="Espace réservé du contenu 3">
            <a:extLst>
              <a:ext uri="{FF2B5EF4-FFF2-40B4-BE49-F238E27FC236}">
                <a16:creationId xmlns:a16="http://schemas.microsoft.com/office/drawing/2014/main" id="{A166B438-8706-6E9A-3FAF-CF49F627D102}"/>
              </a:ext>
            </a:extLst>
          </p:cNvPr>
          <p:cNvSpPr>
            <a:spLocks noGrp="1"/>
          </p:cNvSpPr>
          <p:nvPr>
            <p:ph idx="1"/>
          </p:nvPr>
        </p:nvSpPr>
        <p:spPr/>
        <p:txBody>
          <a:bodyPr/>
          <a:lstStyle/>
          <a:p>
            <a:r>
              <a:rPr lang="fr-CH"/>
              <a:t>Secteurs</a:t>
            </a:r>
          </a:p>
        </p:txBody>
      </p:sp>
      <p:pic>
        <p:nvPicPr>
          <p:cNvPr id="6" name="Espace réservé pour une image  5" descr="L-5-05-10-pdfa.pdf - Adobe Acrobat Pro">
            <a:extLst>
              <a:ext uri="{FF2B5EF4-FFF2-40B4-BE49-F238E27FC236}">
                <a16:creationId xmlns:a16="http://schemas.microsoft.com/office/drawing/2014/main" id="{48CDD8DA-3B19-D362-D4D0-0DABAB06C00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133"/>
          <a:stretch/>
        </p:blipFill>
        <p:spPr bwMode="auto">
          <a:xfrm>
            <a:off x="6265297" y="2821875"/>
            <a:ext cx="5327241" cy="351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Espace réservé pour une image  5" descr="L-5-05-10-pdfa.pdf - Adobe Acrobat Pro">
            <a:extLst>
              <a:ext uri="{FF2B5EF4-FFF2-40B4-BE49-F238E27FC236}">
                <a16:creationId xmlns:a16="http://schemas.microsoft.com/office/drawing/2014/main" id="{6D8CC681-6131-6AB6-FAB3-F197F7AF8D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811" y="1205160"/>
            <a:ext cx="5017332"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1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58B1306-7C2D-02E8-C03F-626ADD17A351}"/>
              </a:ext>
            </a:extLst>
          </p:cNvPr>
          <p:cNvSpPr>
            <a:spLocks noGrp="1"/>
          </p:cNvSpPr>
          <p:nvPr>
            <p:ph type="sldNum" sz="quarter" idx="12"/>
          </p:nvPr>
        </p:nvSpPr>
        <p:spPr/>
        <p:txBody>
          <a:bodyPr/>
          <a:lstStyle/>
          <a:p>
            <a:fld id="{75A4F164-3A46-4CEE-A25C-CA523D5E42F3}" type="slidenum">
              <a:rPr lang="fr-CH" smtClean="0"/>
              <a:pPr/>
              <a:t>55</a:t>
            </a:fld>
            <a:endParaRPr lang="fr-CH"/>
          </a:p>
        </p:txBody>
      </p:sp>
      <p:sp>
        <p:nvSpPr>
          <p:cNvPr id="3" name="Titre 2">
            <a:extLst>
              <a:ext uri="{FF2B5EF4-FFF2-40B4-BE49-F238E27FC236}">
                <a16:creationId xmlns:a16="http://schemas.microsoft.com/office/drawing/2014/main" id="{F4966325-944A-E8AE-E30C-7534DD946F81}"/>
              </a:ext>
            </a:extLst>
          </p:cNvPr>
          <p:cNvSpPr>
            <a:spLocks noGrp="1"/>
          </p:cNvSpPr>
          <p:nvPr>
            <p:ph type="title"/>
          </p:nvPr>
        </p:nvSpPr>
        <p:spPr/>
        <p:txBody>
          <a:bodyPr/>
          <a:lstStyle/>
          <a:p>
            <a:r>
              <a:rPr lang="fr-CH"/>
              <a:t>Opportunités</a:t>
            </a:r>
          </a:p>
        </p:txBody>
      </p:sp>
      <p:sp>
        <p:nvSpPr>
          <p:cNvPr id="4" name="Espace réservé du contenu 3">
            <a:extLst>
              <a:ext uri="{FF2B5EF4-FFF2-40B4-BE49-F238E27FC236}">
                <a16:creationId xmlns:a16="http://schemas.microsoft.com/office/drawing/2014/main" id="{2E666CE8-F57D-1392-A52B-7D2E7CB5262A}"/>
              </a:ext>
            </a:extLst>
          </p:cNvPr>
          <p:cNvSpPr>
            <a:spLocks noGrp="1"/>
          </p:cNvSpPr>
          <p:nvPr>
            <p:ph idx="1"/>
          </p:nvPr>
        </p:nvSpPr>
        <p:spPr/>
        <p:txBody>
          <a:bodyPr/>
          <a:lstStyle/>
          <a:p>
            <a:r>
              <a:rPr lang="fr-CH"/>
              <a:t>Ne pas procéder à une simple addition</a:t>
            </a:r>
          </a:p>
          <a:p>
            <a:r>
              <a:rPr lang="fr-CH"/>
              <a:t>Employés</a:t>
            </a:r>
          </a:p>
          <a:p>
            <a:pPr lvl="1"/>
            <a:r>
              <a:rPr lang="fr-CH"/>
              <a:t>Selon le type d’activité, pas forcément présence simultanée (travail par équipes, part de temporaires, etc.)</a:t>
            </a:r>
          </a:p>
          <a:p>
            <a:pPr lvl="1"/>
            <a:r>
              <a:rPr lang="fr-CH"/>
              <a:t>Vacances, maladie, armée, etc.</a:t>
            </a:r>
          </a:p>
          <a:p>
            <a:pPr lvl="1"/>
            <a:r>
              <a:rPr lang="fr-CH"/>
              <a:t>85 à 100 %</a:t>
            </a:r>
          </a:p>
          <a:p>
            <a:r>
              <a:rPr lang="fr-CH"/>
              <a:t>Répartition temporelle des usages</a:t>
            </a:r>
          </a:p>
          <a:p>
            <a:pPr lvl="1"/>
            <a:r>
              <a:rPr lang="fr-CH"/>
              <a:t>Maximum usage 1 à un moment t différent du maximum usage 2</a:t>
            </a:r>
          </a:p>
          <a:p>
            <a:r>
              <a:rPr lang="fr-CH"/>
              <a:t>Maximum global </a:t>
            </a:r>
            <a:r>
              <a:rPr lang="fr-CH">
                <a:sym typeface="Symbol" panose="05050102010706020507" pitchFamily="18" charset="2"/>
              </a:rPr>
              <a:t></a:t>
            </a:r>
            <a:r>
              <a:rPr lang="fr-CH"/>
              <a:t> Somme des maximums locaux</a:t>
            </a:r>
          </a:p>
          <a:p>
            <a:endParaRPr lang="fr-CH"/>
          </a:p>
        </p:txBody>
      </p:sp>
    </p:spTree>
    <p:extLst>
      <p:ext uri="{BB962C8B-B14F-4D97-AF65-F5344CB8AC3E}">
        <p14:creationId xmlns:p14="http://schemas.microsoft.com/office/powerpoint/2010/main" val="22127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E5AA64-943E-19DE-712E-64A8656F0416}"/>
              </a:ext>
            </a:extLst>
          </p:cNvPr>
          <p:cNvSpPr>
            <a:spLocks noGrp="1"/>
          </p:cNvSpPr>
          <p:nvPr>
            <p:ph type="sldNum" sz="quarter" idx="12"/>
          </p:nvPr>
        </p:nvSpPr>
        <p:spPr/>
        <p:txBody>
          <a:bodyPr/>
          <a:lstStyle/>
          <a:p>
            <a:fld id="{75A4F164-3A46-4CEE-A25C-CA523D5E42F3}" type="slidenum">
              <a:rPr lang="fr-CH" smtClean="0"/>
              <a:pPr/>
              <a:t>56</a:t>
            </a:fld>
            <a:endParaRPr lang="fr-CH"/>
          </a:p>
        </p:txBody>
      </p:sp>
      <p:sp>
        <p:nvSpPr>
          <p:cNvPr id="3" name="Titre 2">
            <a:extLst>
              <a:ext uri="{FF2B5EF4-FFF2-40B4-BE49-F238E27FC236}">
                <a16:creationId xmlns:a16="http://schemas.microsoft.com/office/drawing/2014/main" id="{4131144F-DBAD-1D5C-F32E-FFABD5BEE5C2}"/>
              </a:ext>
            </a:extLst>
          </p:cNvPr>
          <p:cNvSpPr>
            <a:spLocks noGrp="1"/>
          </p:cNvSpPr>
          <p:nvPr>
            <p:ph type="title"/>
          </p:nvPr>
        </p:nvSpPr>
        <p:spPr/>
        <p:txBody>
          <a:bodyPr/>
          <a:lstStyle/>
          <a:p>
            <a:r>
              <a:rPr lang="fr-CH"/>
              <a:t>Dimensionnement du besoin en cases de stationnement</a:t>
            </a:r>
          </a:p>
        </p:txBody>
      </p:sp>
      <p:sp>
        <p:nvSpPr>
          <p:cNvPr id="4" name="Espace réservé du contenu 3">
            <a:extLst>
              <a:ext uri="{FF2B5EF4-FFF2-40B4-BE49-F238E27FC236}">
                <a16:creationId xmlns:a16="http://schemas.microsoft.com/office/drawing/2014/main" id="{A6808DE2-7849-EA66-78BD-13E47642C9BC}"/>
              </a:ext>
            </a:extLst>
          </p:cNvPr>
          <p:cNvSpPr>
            <a:spLocks noGrp="1"/>
          </p:cNvSpPr>
          <p:nvPr>
            <p:ph idx="1"/>
          </p:nvPr>
        </p:nvSpPr>
        <p:spPr/>
        <p:txBody>
          <a:bodyPr/>
          <a:lstStyle/>
          <a:p>
            <a:r>
              <a:rPr lang="fr-CH"/>
              <a:t>Mutualisation</a:t>
            </a:r>
          </a:p>
          <a:p>
            <a:pPr lvl="1"/>
            <a:r>
              <a:rPr lang="fr-CH"/>
              <a:t>Tous les besoins en cases de stationnement ne sont pas maximaux en même temps</a:t>
            </a:r>
          </a:p>
          <a:p>
            <a:pPr lvl="1"/>
            <a:r>
              <a:rPr lang="fr-CH"/>
              <a:t>Aucune place n’est attribuée, les places sont un «pot commun» accessible à tous les utilisateurs et visiteurs du site</a:t>
            </a:r>
          </a:p>
          <a:p>
            <a:pPr lvl="1"/>
            <a:r>
              <a:rPr lang="fr-CH"/>
              <a:t>Démarche : recherche de la période de la journée et de la semaine d’occupation la plus importante pour déterminer le besoin minimum</a:t>
            </a:r>
          </a:p>
          <a:p>
            <a:pPr lvl="1"/>
            <a:r>
              <a:rPr lang="fr-CH"/>
              <a:t>Plus un quartier est mixte (plus il compte d’affectations différentes), plus le potentiel de mutualisation est important.</a:t>
            </a:r>
          </a:p>
          <a:p>
            <a:pPr lvl="1"/>
            <a:endParaRPr lang="fr-CH"/>
          </a:p>
        </p:txBody>
      </p:sp>
    </p:spTree>
    <p:extLst>
      <p:ext uri="{BB962C8B-B14F-4D97-AF65-F5344CB8AC3E}">
        <p14:creationId xmlns:p14="http://schemas.microsoft.com/office/powerpoint/2010/main" val="194153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E5AA64-943E-19DE-712E-64A8656F0416}"/>
              </a:ext>
            </a:extLst>
          </p:cNvPr>
          <p:cNvSpPr>
            <a:spLocks noGrp="1"/>
          </p:cNvSpPr>
          <p:nvPr>
            <p:ph type="sldNum" sz="quarter" idx="12"/>
          </p:nvPr>
        </p:nvSpPr>
        <p:spPr/>
        <p:txBody>
          <a:bodyPr/>
          <a:lstStyle/>
          <a:p>
            <a:fld id="{75A4F164-3A46-4CEE-A25C-CA523D5E42F3}" type="slidenum">
              <a:rPr lang="fr-CH" smtClean="0"/>
              <a:pPr/>
              <a:t>57</a:t>
            </a:fld>
            <a:endParaRPr lang="fr-CH"/>
          </a:p>
        </p:txBody>
      </p:sp>
      <p:sp>
        <p:nvSpPr>
          <p:cNvPr id="3" name="Titre 2">
            <a:extLst>
              <a:ext uri="{FF2B5EF4-FFF2-40B4-BE49-F238E27FC236}">
                <a16:creationId xmlns:a16="http://schemas.microsoft.com/office/drawing/2014/main" id="{4131144F-DBAD-1D5C-F32E-FFABD5BEE5C2}"/>
              </a:ext>
            </a:extLst>
          </p:cNvPr>
          <p:cNvSpPr>
            <a:spLocks noGrp="1"/>
          </p:cNvSpPr>
          <p:nvPr>
            <p:ph type="title"/>
          </p:nvPr>
        </p:nvSpPr>
        <p:spPr/>
        <p:txBody>
          <a:bodyPr/>
          <a:lstStyle/>
          <a:p>
            <a:r>
              <a:rPr lang="fr-CH"/>
              <a:t>Exemple de mutualisation</a:t>
            </a:r>
          </a:p>
        </p:txBody>
      </p:sp>
      <p:graphicFrame>
        <p:nvGraphicFramePr>
          <p:cNvPr id="5" name="Tableau 4">
            <a:extLst>
              <a:ext uri="{FF2B5EF4-FFF2-40B4-BE49-F238E27FC236}">
                <a16:creationId xmlns:a16="http://schemas.microsoft.com/office/drawing/2014/main" id="{FF88C2FD-4DA0-7E35-75F7-678EF797BC50}"/>
              </a:ext>
            </a:extLst>
          </p:cNvPr>
          <p:cNvGraphicFramePr>
            <a:graphicFrameLocks noGrp="1"/>
          </p:cNvGraphicFramePr>
          <p:nvPr>
            <p:extLst>
              <p:ext uri="{D42A27DB-BD31-4B8C-83A1-F6EECF244321}">
                <p14:modId xmlns:p14="http://schemas.microsoft.com/office/powerpoint/2010/main" val="2278379523"/>
              </p:ext>
            </p:extLst>
          </p:nvPr>
        </p:nvGraphicFramePr>
        <p:xfrm>
          <a:off x="1128713" y="3887925"/>
          <a:ext cx="2590800" cy="1257300"/>
        </p:xfrm>
        <a:graphic>
          <a:graphicData uri="http://schemas.openxmlformats.org/drawingml/2006/table">
            <a:tbl>
              <a:tblPr/>
              <a:tblGrid>
                <a:gridCol w="21336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tblGrid>
              <a:tr h="209550">
                <a:tc>
                  <a:txBody>
                    <a:bodyPr/>
                    <a:lstStyle/>
                    <a:p>
                      <a:pPr algn="l" fontAlgn="b"/>
                      <a:r>
                        <a:rPr lang="fr-CH" sz="1100" b="0" i="0" u="none" strike="noStrike">
                          <a:solidFill>
                            <a:srgbClr val="000000"/>
                          </a:solidFill>
                          <a:effectLst/>
                          <a:latin typeface="Arial Narrow"/>
                        </a:rPr>
                        <a:t>Semaine Journée</a:t>
                      </a:r>
                    </a:p>
                  </a:txBody>
                  <a:tcPr marL="9525" marR="9525" marT="9525" marB="0" anchor="b">
                    <a:lnL>
                      <a:noFill/>
                    </a:lnL>
                    <a:lnR>
                      <a:noFill/>
                    </a:lnR>
                    <a:lnT>
                      <a:noFill/>
                    </a:lnT>
                    <a:lnB>
                      <a:noFill/>
                    </a:lnB>
                  </a:tcPr>
                </a:tc>
                <a:tc>
                  <a:txBody>
                    <a:bodyPr/>
                    <a:lstStyle/>
                    <a:p>
                      <a:pPr algn="l" fontAlgn="b"/>
                      <a:r>
                        <a:rPr lang="fr-CH" sz="1100" b="1" i="0" u="none" strike="noStrike">
                          <a:solidFill>
                            <a:srgbClr val="FF0000"/>
                          </a:solidFill>
                          <a:effectLst/>
                          <a:latin typeface="Arial Narrow"/>
                        </a:rPr>
                        <a:t>      </a:t>
                      </a:r>
                      <a:r>
                        <a:rPr lang="fr-CH" sz="1100" b="1" i="0" u="none" strike="noStrike">
                          <a:solidFill>
                            <a:schemeClr val="tx1"/>
                          </a:solidFill>
                          <a:effectLst/>
                          <a:latin typeface="Arial Narrow"/>
                        </a:rPr>
                        <a:t>275</a:t>
                      </a:r>
                      <a:r>
                        <a:rPr lang="fr-CH" sz="1100" b="1" i="0" u="none" strike="noStrike">
                          <a:solidFill>
                            <a:srgbClr val="FF0000"/>
                          </a:solidFill>
                          <a:effectLst/>
                          <a:latin typeface="Arial Narrow"/>
                        </a:rPr>
                        <a:t> </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09550">
                <a:tc>
                  <a:txBody>
                    <a:bodyPr/>
                    <a:lstStyle/>
                    <a:p>
                      <a:pPr algn="l" fontAlgn="b"/>
                      <a:r>
                        <a:rPr lang="fr-CH" sz="1100" b="0" i="0" u="none" strike="noStrike">
                          <a:solidFill>
                            <a:srgbClr val="000000"/>
                          </a:solidFill>
                          <a:effectLst/>
                          <a:latin typeface="Arial Narrow"/>
                        </a:rPr>
                        <a:t>Semaine Soirée</a:t>
                      </a:r>
                    </a:p>
                  </a:txBody>
                  <a:tcPr marL="9525" marR="9525" marT="9525" marB="0" anchor="b">
                    <a:lnL>
                      <a:noFill/>
                    </a:lnL>
                    <a:lnR>
                      <a:noFill/>
                    </a:lnR>
                    <a:lnT>
                      <a:noFill/>
                    </a:lnT>
                    <a:lnB>
                      <a:noFill/>
                    </a:lnB>
                  </a:tcPr>
                </a:tc>
                <a:tc>
                  <a:txBody>
                    <a:bodyPr/>
                    <a:lstStyle/>
                    <a:p>
                      <a:pPr algn="l" fontAlgn="b"/>
                      <a:r>
                        <a:rPr lang="fr-CH" sz="1100" b="1" i="0" u="none" strike="noStrike">
                          <a:solidFill>
                            <a:srgbClr val="000000"/>
                          </a:solidFill>
                          <a:effectLst/>
                          <a:latin typeface="Arial Narrow"/>
                        </a:rPr>
                        <a:t>      272 </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09550">
                <a:tc>
                  <a:txBody>
                    <a:bodyPr/>
                    <a:lstStyle/>
                    <a:p>
                      <a:pPr algn="l" fontAlgn="b"/>
                      <a:r>
                        <a:rPr lang="fr-CH" sz="1100" b="0" i="0" u="none" strike="noStrike">
                          <a:solidFill>
                            <a:srgbClr val="000000"/>
                          </a:solidFill>
                          <a:effectLst/>
                          <a:latin typeface="Arial Narrow"/>
                        </a:rPr>
                        <a:t>Semaine Nuit</a:t>
                      </a:r>
                    </a:p>
                  </a:txBody>
                  <a:tcPr marL="9525" marR="9525" marT="9525" marB="0" anchor="b">
                    <a:lnL>
                      <a:noFill/>
                    </a:lnL>
                    <a:lnR>
                      <a:noFill/>
                    </a:lnR>
                    <a:lnT>
                      <a:noFill/>
                    </a:lnT>
                    <a:lnB>
                      <a:noFill/>
                    </a:lnB>
                  </a:tcPr>
                </a:tc>
                <a:tc>
                  <a:txBody>
                    <a:bodyPr/>
                    <a:lstStyle/>
                    <a:p>
                      <a:pPr algn="l" fontAlgn="b"/>
                      <a:r>
                        <a:rPr lang="fr-CH" sz="1100" b="1" i="0" u="none" strike="noStrike">
                          <a:solidFill>
                            <a:srgbClr val="FF0000"/>
                          </a:solidFill>
                          <a:effectLst/>
                          <a:latin typeface="Arial Narrow"/>
                        </a:rPr>
                        <a:t>      283 </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09550">
                <a:tc>
                  <a:txBody>
                    <a:bodyPr/>
                    <a:lstStyle/>
                    <a:p>
                      <a:pPr algn="l" fontAlgn="b"/>
                      <a:r>
                        <a:rPr lang="fr-CH" sz="1100" b="0" i="0" u="none" strike="noStrike">
                          <a:solidFill>
                            <a:srgbClr val="000000"/>
                          </a:solidFill>
                          <a:effectLst/>
                          <a:latin typeface="Arial Narrow"/>
                        </a:rPr>
                        <a:t>Samedi Journée</a:t>
                      </a:r>
                    </a:p>
                  </a:txBody>
                  <a:tcPr marL="9525" marR="9525" marT="9525" marB="0" anchor="b">
                    <a:lnL>
                      <a:noFill/>
                    </a:lnL>
                    <a:lnR>
                      <a:noFill/>
                    </a:lnR>
                    <a:lnT>
                      <a:noFill/>
                    </a:lnT>
                    <a:lnB>
                      <a:noFill/>
                    </a:lnB>
                  </a:tcPr>
                </a:tc>
                <a:tc>
                  <a:txBody>
                    <a:bodyPr/>
                    <a:lstStyle/>
                    <a:p>
                      <a:pPr algn="l" fontAlgn="b"/>
                      <a:r>
                        <a:rPr lang="fr-CH" sz="1100" b="1" i="0" u="none" strike="noStrike">
                          <a:solidFill>
                            <a:srgbClr val="000000"/>
                          </a:solidFill>
                          <a:effectLst/>
                          <a:latin typeface="Arial Narrow"/>
                        </a:rPr>
                        <a:t>      262 </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09550">
                <a:tc>
                  <a:txBody>
                    <a:bodyPr/>
                    <a:lstStyle/>
                    <a:p>
                      <a:pPr algn="l" fontAlgn="b"/>
                      <a:r>
                        <a:rPr lang="fr-CH" sz="1100" b="0" i="0" u="none" strike="noStrike">
                          <a:solidFill>
                            <a:srgbClr val="000000"/>
                          </a:solidFill>
                          <a:effectLst/>
                          <a:latin typeface="Arial Narrow"/>
                        </a:rPr>
                        <a:t>Samedi Soirée</a:t>
                      </a:r>
                    </a:p>
                  </a:txBody>
                  <a:tcPr marL="9525" marR="9525" marT="9525" marB="0" anchor="b">
                    <a:lnL>
                      <a:noFill/>
                    </a:lnL>
                    <a:lnR>
                      <a:noFill/>
                    </a:lnR>
                    <a:lnT>
                      <a:noFill/>
                    </a:lnT>
                    <a:lnB>
                      <a:noFill/>
                    </a:lnB>
                  </a:tcPr>
                </a:tc>
                <a:tc>
                  <a:txBody>
                    <a:bodyPr/>
                    <a:lstStyle/>
                    <a:p>
                      <a:pPr algn="l" fontAlgn="b"/>
                      <a:r>
                        <a:rPr lang="fr-CH" sz="1100" b="1" i="0" u="none" strike="noStrike">
                          <a:solidFill>
                            <a:srgbClr val="000000"/>
                          </a:solidFill>
                          <a:effectLst/>
                          <a:latin typeface="Arial Narrow"/>
                        </a:rPr>
                        <a:t>      269 </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09550">
                <a:tc>
                  <a:txBody>
                    <a:bodyPr/>
                    <a:lstStyle/>
                    <a:p>
                      <a:pPr algn="l" fontAlgn="b"/>
                      <a:r>
                        <a:rPr lang="fr-CH" sz="1100" b="0" i="0" u="none" strike="noStrike">
                          <a:solidFill>
                            <a:srgbClr val="000000"/>
                          </a:solidFill>
                          <a:effectLst/>
                          <a:latin typeface="Arial Narrow"/>
                        </a:rPr>
                        <a:t>Dimanche journée</a:t>
                      </a:r>
                    </a:p>
                  </a:txBody>
                  <a:tcPr marL="9525" marR="9525" marT="9525" marB="0" anchor="b">
                    <a:lnL>
                      <a:noFill/>
                    </a:lnL>
                    <a:lnR>
                      <a:noFill/>
                    </a:lnR>
                    <a:lnT>
                      <a:noFill/>
                    </a:lnT>
                    <a:lnB>
                      <a:noFill/>
                    </a:lnB>
                  </a:tcPr>
                </a:tc>
                <a:tc>
                  <a:txBody>
                    <a:bodyPr/>
                    <a:lstStyle/>
                    <a:p>
                      <a:pPr algn="l" fontAlgn="b"/>
                      <a:r>
                        <a:rPr lang="fr-CH" sz="1100" b="1" i="0" u="none" strike="noStrike">
                          <a:solidFill>
                            <a:srgbClr val="000000"/>
                          </a:solidFill>
                          <a:effectLst/>
                          <a:latin typeface="Arial Narrow"/>
                        </a:rPr>
                        <a:t>      272 </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bl>
          </a:graphicData>
        </a:graphic>
      </p:graphicFrame>
      <p:graphicFrame>
        <p:nvGraphicFramePr>
          <p:cNvPr id="6" name="Tableau 5">
            <a:extLst>
              <a:ext uri="{FF2B5EF4-FFF2-40B4-BE49-F238E27FC236}">
                <a16:creationId xmlns:a16="http://schemas.microsoft.com/office/drawing/2014/main" id="{7FCCE642-D2DD-C362-96F2-85F25EEEBEDA}"/>
              </a:ext>
            </a:extLst>
          </p:cNvPr>
          <p:cNvGraphicFramePr>
            <a:graphicFrameLocks noGrp="1"/>
          </p:cNvGraphicFramePr>
          <p:nvPr>
            <p:extLst>
              <p:ext uri="{D42A27DB-BD31-4B8C-83A1-F6EECF244321}">
                <p14:modId xmlns:p14="http://schemas.microsoft.com/office/powerpoint/2010/main" val="2003807736"/>
              </p:ext>
            </p:extLst>
          </p:nvPr>
        </p:nvGraphicFramePr>
        <p:xfrm>
          <a:off x="1085850" y="1440000"/>
          <a:ext cx="8369300" cy="2163762"/>
        </p:xfrm>
        <a:graphic>
          <a:graphicData uri="http://schemas.openxmlformats.org/drawingml/2006/table">
            <a:tbl>
              <a:tblPr/>
              <a:tblGrid>
                <a:gridCol w="1830784">
                  <a:extLst>
                    <a:ext uri="{9D8B030D-6E8A-4147-A177-3AD203B41FA5}">
                      <a16:colId xmlns:a16="http://schemas.microsoft.com/office/drawing/2014/main" val="20000"/>
                    </a:ext>
                  </a:extLst>
                </a:gridCol>
                <a:gridCol w="1830784">
                  <a:extLst>
                    <a:ext uri="{9D8B030D-6E8A-4147-A177-3AD203B41FA5}">
                      <a16:colId xmlns:a16="http://schemas.microsoft.com/office/drawing/2014/main" val="20001"/>
                    </a:ext>
                  </a:extLst>
                </a:gridCol>
                <a:gridCol w="392311">
                  <a:extLst>
                    <a:ext uri="{9D8B030D-6E8A-4147-A177-3AD203B41FA5}">
                      <a16:colId xmlns:a16="http://schemas.microsoft.com/office/drawing/2014/main" val="20002"/>
                    </a:ext>
                  </a:extLst>
                </a:gridCol>
                <a:gridCol w="392311">
                  <a:extLst>
                    <a:ext uri="{9D8B030D-6E8A-4147-A177-3AD203B41FA5}">
                      <a16:colId xmlns:a16="http://schemas.microsoft.com/office/drawing/2014/main" val="20003"/>
                    </a:ext>
                  </a:extLst>
                </a:gridCol>
                <a:gridCol w="392311">
                  <a:extLst>
                    <a:ext uri="{9D8B030D-6E8A-4147-A177-3AD203B41FA5}">
                      <a16:colId xmlns:a16="http://schemas.microsoft.com/office/drawing/2014/main" val="20004"/>
                    </a:ext>
                  </a:extLst>
                </a:gridCol>
                <a:gridCol w="392311">
                  <a:extLst>
                    <a:ext uri="{9D8B030D-6E8A-4147-A177-3AD203B41FA5}">
                      <a16:colId xmlns:a16="http://schemas.microsoft.com/office/drawing/2014/main" val="20005"/>
                    </a:ext>
                  </a:extLst>
                </a:gridCol>
                <a:gridCol w="392311">
                  <a:extLst>
                    <a:ext uri="{9D8B030D-6E8A-4147-A177-3AD203B41FA5}">
                      <a16:colId xmlns:a16="http://schemas.microsoft.com/office/drawing/2014/main" val="20006"/>
                    </a:ext>
                  </a:extLst>
                </a:gridCol>
                <a:gridCol w="392311">
                  <a:extLst>
                    <a:ext uri="{9D8B030D-6E8A-4147-A177-3AD203B41FA5}">
                      <a16:colId xmlns:a16="http://schemas.microsoft.com/office/drawing/2014/main" val="20007"/>
                    </a:ext>
                  </a:extLst>
                </a:gridCol>
                <a:gridCol w="392311">
                  <a:extLst>
                    <a:ext uri="{9D8B030D-6E8A-4147-A177-3AD203B41FA5}">
                      <a16:colId xmlns:a16="http://schemas.microsoft.com/office/drawing/2014/main" val="20008"/>
                    </a:ext>
                  </a:extLst>
                </a:gridCol>
                <a:gridCol w="392311">
                  <a:extLst>
                    <a:ext uri="{9D8B030D-6E8A-4147-A177-3AD203B41FA5}">
                      <a16:colId xmlns:a16="http://schemas.microsoft.com/office/drawing/2014/main" val="20009"/>
                    </a:ext>
                  </a:extLst>
                </a:gridCol>
                <a:gridCol w="392311">
                  <a:extLst>
                    <a:ext uri="{9D8B030D-6E8A-4147-A177-3AD203B41FA5}">
                      <a16:colId xmlns:a16="http://schemas.microsoft.com/office/drawing/2014/main" val="20010"/>
                    </a:ext>
                  </a:extLst>
                </a:gridCol>
                <a:gridCol w="392311">
                  <a:extLst>
                    <a:ext uri="{9D8B030D-6E8A-4147-A177-3AD203B41FA5}">
                      <a16:colId xmlns:a16="http://schemas.microsoft.com/office/drawing/2014/main" val="20011"/>
                    </a:ext>
                  </a:extLst>
                </a:gridCol>
                <a:gridCol w="392311">
                  <a:extLst>
                    <a:ext uri="{9D8B030D-6E8A-4147-A177-3AD203B41FA5}">
                      <a16:colId xmlns:a16="http://schemas.microsoft.com/office/drawing/2014/main" val="20012"/>
                    </a:ext>
                  </a:extLst>
                </a:gridCol>
                <a:gridCol w="392311">
                  <a:extLst>
                    <a:ext uri="{9D8B030D-6E8A-4147-A177-3AD203B41FA5}">
                      <a16:colId xmlns:a16="http://schemas.microsoft.com/office/drawing/2014/main" val="20013"/>
                    </a:ext>
                  </a:extLst>
                </a:gridCol>
              </a:tblGrid>
              <a:tr h="199990">
                <a:tc rowSpan="2" gridSpan="2">
                  <a:txBody>
                    <a:bodyPr/>
                    <a:lstStyle/>
                    <a:p>
                      <a:pPr algn="ctr" fontAlgn="ctr"/>
                      <a:r>
                        <a:rPr lang="fr-CH" sz="1400" b="0" i="0" u="none" strike="noStrike">
                          <a:solidFill>
                            <a:srgbClr val="000000"/>
                          </a:solidFill>
                          <a:effectLst/>
                          <a:latin typeface="Arial Narrow"/>
                        </a:rPr>
                        <a:t>Affectation</a:t>
                      </a:r>
                    </a:p>
                  </a:txBody>
                  <a:tcPr marL="9525" marR="9525"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rowSpan="2" hMerge="1">
                  <a:txBody>
                    <a:bodyPr/>
                    <a:lstStyle/>
                    <a:p>
                      <a:endParaRPr lang="fr-CH"/>
                    </a:p>
                  </a:txBody>
                  <a:tcPr/>
                </a:tc>
                <a:tc gridSpan="6">
                  <a:txBody>
                    <a:bodyPr/>
                    <a:lstStyle/>
                    <a:p>
                      <a:pPr algn="ctr" fontAlgn="ctr"/>
                      <a:r>
                        <a:rPr lang="fr-CH" sz="1200" b="0" i="0" u="none" strike="noStrike">
                          <a:solidFill>
                            <a:srgbClr val="000000"/>
                          </a:solidFill>
                          <a:effectLst/>
                          <a:latin typeface="Arial Narrow"/>
                        </a:rPr>
                        <a:t>Semaine</a:t>
                      </a:r>
                    </a:p>
                  </a:txBody>
                  <a:tcPr marL="9525" marR="9525"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gridSpan="4">
                  <a:txBody>
                    <a:bodyPr/>
                    <a:lstStyle/>
                    <a:p>
                      <a:pPr algn="ctr" fontAlgn="ctr"/>
                      <a:r>
                        <a:rPr lang="fr-CH" sz="1200" b="0" i="0" u="none" strike="noStrike">
                          <a:solidFill>
                            <a:srgbClr val="000000"/>
                          </a:solidFill>
                          <a:effectLst/>
                          <a:latin typeface="Arial Narrow"/>
                        </a:rPr>
                        <a:t>Samedi</a:t>
                      </a:r>
                    </a:p>
                  </a:txBody>
                  <a:tcPr marL="9525" marR="9525"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fr-CH"/>
                    </a:p>
                  </a:txBody>
                  <a:tcPr/>
                </a:tc>
                <a:tc hMerge="1">
                  <a:txBody>
                    <a:bodyPr/>
                    <a:lstStyle/>
                    <a:p>
                      <a:endParaRPr lang="fr-CH"/>
                    </a:p>
                  </a:txBody>
                  <a:tcPr/>
                </a:tc>
                <a:tc hMerge="1">
                  <a:txBody>
                    <a:bodyPr/>
                    <a:lstStyle/>
                    <a:p>
                      <a:endParaRPr lang="fr-CH"/>
                    </a:p>
                  </a:txBody>
                  <a:tcPr/>
                </a:tc>
                <a:tc gridSpan="2">
                  <a:txBody>
                    <a:bodyPr/>
                    <a:lstStyle/>
                    <a:p>
                      <a:pPr algn="ctr" fontAlgn="ctr"/>
                      <a:r>
                        <a:rPr lang="fr-CH" sz="1200" b="0" i="0" u="none" strike="noStrike">
                          <a:solidFill>
                            <a:srgbClr val="000000"/>
                          </a:solidFill>
                          <a:effectLst/>
                          <a:latin typeface="Arial Narrow"/>
                        </a:rPr>
                        <a:t>Dimanche</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fr-CH"/>
                    </a:p>
                  </a:txBody>
                  <a:tcPr/>
                </a:tc>
                <a:extLst>
                  <a:ext uri="{0D108BD9-81ED-4DB2-BD59-A6C34878D82A}">
                    <a16:rowId xmlns:a16="http://schemas.microsoft.com/office/drawing/2014/main" val="10000"/>
                  </a:ext>
                </a:extLst>
              </a:tr>
              <a:tr h="344803">
                <a:tc gridSpan="2" vMerge="1">
                  <a:txBody>
                    <a:bodyPr/>
                    <a:lstStyle/>
                    <a:p>
                      <a:endParaRPr lang="fr-CH"/>
                    </a:p>
                  </a:txBody>
                  <a:tcPr/>
                </a:tc>
                <a:tc hMerge="1" vMerge="1">
                  <a:txBody>
                    <a:bodyPr/>
                    <a:lstStyle/>
                    <a:p>
                      <a:endParaRPr lang="fr-CH"/>
                    </a:p>
                  </a:txBody>
                  <a:tcPr/>
                </a:tc>
                <a:tc gridSpan="2">
                  <a:txBody>
                    <a:bodyPr/>
                    <a:lstStyle/>
                    <a:p>
                      <a:pPr algn="ctr" fontAlgn="ctr"/>
                      <a:r>
                        <a:rPr lang="fr-CH" sz="1100" b="0" i="0" u="none" strike="noStrike">
                          <a:solidFill>
                            <a:srgbClr val="000000"/>
                          </a:solidFill>
                          <a:effectLst/>
                          <a:latin typeface="Arial Narrow"/>
                        </a:rPr>
                        <a:t>Journée</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fr-CH"/>
                    </a:p>
                  </a:txBody>
                  <a:tcPr/>
                </a:tc>
                <a:tc gridSpan="2">
                  <a:txBody>
                    <a:bodyPr/>
                    <a:lstStyle/>
                    <a:p>
                      <a:pPr algn="ctr" fontAlgn="ctr"/>
                      <a:r>
                        <a:rPr lang="fr-CH" sz="1100" b="0" i="0" u="none" strike="noStrike">
                          <a:solidFill>
                            <a:srgbClr val="000000"/>
                          </a:solidFill>
                          <a:effectLst/>
                          <a:latin typeface="Arial Narrow"/>
                        </a:rPr>
                        <a:t>Soirée 17h-19h</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fr-CH"/>
                    </a:p>
                  </a:txBody>
                  <a:tcPr/>
                </a:tc>
                <a:tc gridSpan="2">
                  <a:txBody>
                    <a:bodyPr/>
                    <a:lstStyle/>
                    <a:p>
                      <a:pPr algn="ctr" fontAlgn="ctr"/>
                      <a:r>
                        <a:rPr lang="fr-CH" sz="1100" b="0" i="0" u="none" strike="noStrike">
                          <a:solidFill>
                            <a:srgbClr val="000000"/>
                          </a:solidFill>
                          <a:effectLst/>
                          <a:latin typeface="Arial Narrow"/>
                        </a:rPr>
                        <a:t>Nuit</a:t>
                      </a:r>
                    </a:p>
                  </a:txBody>
                  <a:tcPr marL="9525" marR="9525" marT="95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fr-CH"/>
                    </a:p>
                  </a:txBody>
                  <a:tcPr/>
                </a:tc>
                <a:tc gridSpan="2">
                  <a:txBody>
                    <a:bodyPr/>
                    <a:lstStyle/>
                    <a:p>
                      <a:pPr algn="ctr" fontAlgn="ctr"/>
                      <a:r>
                        <a:rPr lang="fr-CH" sz="1100" b="0" i="0" u="none" strike="noStrike">
                          <a:solidFill>
                            <a:srgbClr val="000000"/>
                          </a:solidFill>
                          <a:effectLst/>
                          <a:latin typeface="Arial Narrow"/>
                        </a:rPr>
                        <a:t>Journée</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fr-CH"/>
                    </a:p>
                  </a:txBody>
                  <a:tcPr/>
                </a:tc>
                <a:tc gridSpan="2">
                  <a:txBody>
                    <a:bodyPr/>
                    <a:lstStyle/>
                    <a:p>
                      <a:pPr algn="ctr" fontAlgn="ctr"/>
                      <a:r>
                        <a:rPr lang="fr-CH" sz="1100" b="0" i="0" u="none" strike="noStrike">
                          <a:solidFill>
                            <a:srgbClr val="000000"/>
                          </a:solidFill>
                          <a:effectLst/>
                          <a:latin typeface="Arial Narrow"/>
                        </a:rPr>
                        <a:t>Soirée 17h-19h</a:t>
                      </a:r>
                    </a:p>
                  </a:txBody>
                  <a:tcPr marL="9525" marR="9525" marT="95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fr-CH"/>
                    </a:p>
                  </a:txBody>
                  <a:tcPr/>
                </a:tc>
                <a:tc gridSpan="2">
                  <a:txBody>
                    <a:bodyPr/>
                    <a:lstStyle/>
                    <a:p>
                      <a:pPr algn="ctr" fontAlgn="ctr"/>
                      <a:r>
                        <a:rPr lang="fr-CH" sz="1100" b="0" i="0" u="none" strike="noStrike">
                          <a:solidFill>
                            <a:srgbClr val="000000"/>
                          </a:solidFill>
                          <a:effectLst/>
                          <a:latin typeface="Arial Narrow"/>
                        </a:rPr>
                        <a:t>Journée</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hMerge="1">
                  <a:txBody>
                    <a:bodyPr/>
                    <a:lstStyle/>
                    <a:p>
                      <a:endParaRPr lang="fr-CH"/>
                    </a:p>
                  </a:txBody>
                  <a:tcPr/>
                </a:tc>
                <a:extLst>
                  <a:ext uri="{0D108BD9-81ED-4DB2-BD59-A6C34878D82A}">
                    <a16:rowId xmlns:a16="http://schemas.microsoft.com/office/drawing/2014/main" val="10001"/>
                  </a:ext>
                </a:extLst>
              </a:tr>
              <a:tr h="333317">
                <a:tc>
                  <a:txBody>
                    <a:bodyPr/>
                    <a:lstStyle/>
                    <a:p>
                      <a:pPr algn="ctr" fontAlgn="ctr"/>
                      <a:r>
                        <a:rPr lang="fr-CH" sz="1200" b="0" i="0" u="none" strike="noStrike">
                          <a:solidFill>
                            <a:srgbClr val="000000"/>
                          </a:solidFill>
                          <a:effectLst/>
                          <a:latin typeface="Arial Narrow"/>
                        </a:rPr>
                        <a:t>Type</a:t>
                      </a:r>
                    </a:p>
                  </a:txBody>
                  <a:tcPr marL="9525" marR="9525" marT="952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H" sz="1200" b="0" i="0" u="none" strike="noStrike">
                          <a:solidFill>
                            <a:srgbClr val="000000"/>
                          </a:solidFill>
                          <a:effectLst/>
                          <a:latin typeface="Arial Narrow"/>
                        </a:rPr>
                        <a:t> </a:t>
                      </a:r>
                    </a:p>
                  </a:txBody>
                  <a:tcPr marL="9525" marR="9525" marT="952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H" sz="1000" b="0" i="0" u="none" strike="noStrike">
                          <a:solidFill>
                            <a:srgbClr val="000000"/>
                          </a:solidFill>
                          <a:effectLst/>
                          <a:latin typeface="Arial Narrow"/>
                        </a:rPr>
                        <a:t>Empl./</a:t>
                      </a:r>
                      <a:br>
                        <a:rPr lang="fr-CH" sz="1000" b="0" i="0" u="none" strike="noStrike">
                          <a:solidFill>
                            <a:srgbClr val="000000"/>
                          </a:solidFill>
                          <a:effectLst/>
                          <a:latin typeface="Arial Narrow"/>
                        </a:rPr>
                      </a:br>
                      <a:r>
                        <a:rPr lang="fr-CH" sz="1000" b="0" i="0" u="none" strike="noStrike">
                          <a:solidFill>
                            <a:srgbClr val="000000"/>
                          </a:solidFill>
                          <a:effectLst/>
                          <a:latin typeface="Arial Narrow"/>
                        </a:rPr>
                        <a:t>Hab.</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Visit.</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Empl./</a:t>
                      </a:r>
                      <a:br>
                        <a:rPr lang="fr-CH" sz="1000" b="0" i="0" u="none" strike="noStrike">
                          <a:solidFill>
                            <a:srgbClr val="000000"/>
                          </a:solidFill>
                          <a:effectLst/>
                          <a:latin typeface="Arial Narrow"/>
                        </a:rPr>
                      </a:br>
                      <a:r>
                        <a:rPr lang="fr-CH" sz="1000" b="0" i="0" u="none" strike="noStrike">
                          <a:solidFill>
                            <a:srgbClr val="000000"/>
                          </a:solidFill>
                          <a:effectLst/>
                          <a:latin typeface="Arial Narrow"/>
                        </a:rPr>
                        <a:t>Hab.</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Visit.</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Empl./</a:t>
                      </a:r>
                      <a:br>
                        <a:rPr lang="fr-CH" sz="1000" b="0" i="0" u="none" strike="noStrike">
                          <a:solidFill>
                            <a:srgbClr val="000000"/>
                          </a:solidFill>
                          <a:effectLst/>
                          <a:latin typeface="Arial Narrow"/>
                        </a:rPr>
                      </a:br>
                      <a:r>
                        <a:rPr lang="fr-CH" sz="1000" b="0" i="0" u="none" strike="noStrike">
                          <a:solidFill>
                            <a:srgbClr val="000000"/>
                          </a:solidFill>
                          <a:effectLst/>
                          <a:latin typeface="Arial Narrow"/>
                        </a:rPr>
                        <a:t>Hab.</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Visit.</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Empl./</a:t>
                      </a:r>
                      <a:br>
                        <a:rPr lang="fr-CH" sz="1000" b="0" i="0" u="none" strike="noStrike">
                          <a:solidFill>
                            <a:srgbClr val="000000"/>
                          </a:solidFill>
                          <a:effectLst/>
                          <a:latin typeface="Arial Narrow"/>
                        </a:rPr>
                      </a:br>
                      <a:r>
                        <a:rPr lang="fr-CH" sz="1000" b="0" i="0" u="none" strike="noStrike">
                          <a:solidFill>
                            <a:srgbClr val="000000"/>
                          </a:solidFill>
                          <a:effectLst/>
                          <a:latin typeface="Arial Narrow"/>
                        </a:rPr>
                        <a:t>Hab.</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Visit.</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Empl./</a:t>
                      </a:r>
                      <a:br>
                        <a:rPr lang="fr-CH" sz="1000" b="0" i="0" u="none" strike="noStrike">
                          <a:solidFill>
                            <a:srgbClr val="000000"/>
                          </a:solidFill>
                          <a:effectLst/>
                          <a:latin typeface="Arial Narrow"/>
                        </a:rPr>
                      </a:br>
                      <a:r>
                        <a:rPr lang="fr-CH" sz="1000" b="0" i="0" u="none" strike="noStrike">
                          <a:solidFill>
                            <a:srgbClr val="000000"/>
                          </a:solidFill>
                          <a:effectLst/>
                          <a:latin typeface="Arial Narrow"/>
                        </a:rPr>
                        <a:t>Hab.</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Visit.</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Empl./</a:t>
                      </a:r>
                      <a:br>
                        <a:rPr lang="fr-CH" sz="1000" b="0" i="0" u="none" strike="noStrike">
                          <a:solidFill>
                            <a:srgbClr val="000000"/>
                          </a:solidFill>
                          <a:effectLst/>
                          <a:latin typeface="Arial Narrow"/>
                        </a:rPr>
                      </a:br>
                      <a:r>
                        <a:rPr lang="fr-CH" sz="1000" b="0" i="0" u="none" strike="noStrike">
                          <a:solidFill>
                            <a:srgbClr val="000000"/>
                          </a:solidFill>
                          <a:effectLst/>
                          <a:latin typeface="Arial Narrow"/>
                        </a:rPr>
                        <a:t>Hab.</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CH" sz="1000" b="0" i="0" u="none" strike="noStrike">
                          <a:solidFill>
                            <a:srgbClr val="000000"/>
                          </a:solidFill>
                          <a:effectLst/>
                          <a:latin typeface="Arial Narrow"/>
                        </a:rPr>
                        <a:t>Visit.</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13">
                <a:tc>
                  <a:txBody>
                    <a:bodyPr/>
                    <a:lstStyle/>
                    <a:p>
                      <a:pPr algn="l" fontAlgn="ctr"/>
                      <a:r>
                        <a:rPr lang="fr-CH" sz="1100" b="0" i="0" u="none" strike="noStrike">
                          <a:solidFill>
                            <a:srgbClr val="000000"/>
                          </a:solidFill>
                          <a:effectLst/>
                          <a:latin typeface="Arial Narrow"/>
                        </a:rPr>
                        <a:t>Emplois</a:t>
                      </a:r>
                    </a:p>
                  </a:txBody>
                  <a:tcPr marL="9525" marR="9525" marT="952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CH" sz="1100" b="0" i="0" u="none" strike="noStrike">
                          <a:solidFill>
                            <a:srgbClr val="000000"/>
                          </a:solidFill>
                          <a:effectLst/>
                          <a:latin typeface="Arial Narrow"/>
                        </a:rPr>
                        <a:t>Administratif</a:t>
                      </a:r>
                    </a:p>
                  </a:txBody>
                  <a:tcPr marL="9525" marR="9525" marT="952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30%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10%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3"/>
                  </a:ext>
                </a:extLst>
              </a:tr>
              <a:tr h="419028">
                <a:tc rowSpan="2">
                  <a:txBody>
                    <a:bodyPr/>
                    <a:lstStyle/>
                    <a:p>
                      <a:pPr algn="l" fontAlgn="ctr"/>
                      <a:r>
                        <a:rPr lang="fr-CH" sz="1100" b="0" i="0" u="none" strike="noStrike">
                          <a:solidFill>
                            <a:srgbClr val="000000"/>
                          </a:solidFill>
                          <a:effectLst/>
                          <a:latin typeface="Arial Narrow"/>
                        </a:rPr>
                        <a:t>Commerces</a:t>
                      </a:r>
                    </a:p>
                  </a:txBody>
                  <a:tcPr marL="9525" marR="9525" marT="952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CH" sz="1100" b="0" i="0" u="none" strike="noStrike">
                          <a:solidFill>
                            <a:srgbClr val="000000"/>
                          </a:solidFill>
                          <a:effectLst/>
                          <a:latin typeface="Arial Narrow"/>
                        </a:rPr>
                        <a:t>Commerce à nombreuse clientèle (25%)</a:t>
                      </a:r>
                    </a:p>
                  </a:txBody>
                  <a:tcPr marL="9525" marR="9525" marT="952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90%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90%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extLst>
                  <a:ext uri="{0D108BD9-81ED-4DB2-BD59-A6C34878D82A}">
                    <a16:rowId xmlns:a16="http://schemas.microsoft.com/office/drawing/2014/main" val="10004"/>
                  </a:ext>
                </a:extLst>
              </a:tr>
              <a:tr h="209513">
                <a:tc vMerge="1">
                  <a:txBody>
                    <a:bodyPr/>
                    <a:lstStyle/>
                    <a:p>
                      <a:endParaRPr lang="fr-CH"/>
                    </a:p>
                  </a:txBody>
                  <a:tcPr/>
                </a:tc>
                <a:tc>
                  <a:txBody>
                    <a:bodyPr/>
                    <a:lstStyle/>
                    <a:p>
                      <a:pPr algn="l" fontAlgn="ctr"/>
                      <a:r>
                        <a:rPr lang="fr-CH" sz="1100" b="0" i="0" u="none" strike="noStrike">
                          <a:solidFill>
                            <a:srgbClr val="000000"/>
                          </a:solidFill>
                          <a:effectLst/>
                          <a:latin typeface="Arial Narrow"/>
                        </a:rPr>
                        <a:t>Commerce à faible clientèle (75%)</a:t>
                      </a:r>
                    </a:p>
                  </a:txBody>
                  <a:tcPr marL="9525" marR="9525" marT="952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5"/>
                  </a:ext>
                </a:extLst>
              </a:tr>
              <a:tr h="238084">
                <a:tc gridSpan="2">
                  <a:txBody>
                    <a:bodyPr/>
                    <a:lstStyle/>
                    <a:p>
                      <a:pPr algn="l" fontAlgn="ctr"/>
                      <a:r>
                        <a:rPr lang="fr-CH" sz="1100" b="0" i="0" u="none" strike="noStrike">
                          <a:solidFill>
                            <a:srgbClr val="000000"/>
                          </a:solidFill>
                          <a:effectLst/>
                          <a:latin typeface="Arial Narrow"/>
                        </a:rPr>
                        <a:t>Crèche</a:t>
                      </a:r>
                    </a:p>
                  </a:txBody>
                  <a:tcPr marL="9525" marR="9525"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CH"/>
                    </a:p>
                  </a:txBody>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6"/>
                  </a:ext>
                </a:extLst>
              </a:tr>
              <a:tr h="209513">
                <a:tc>
                  <a:txBody>
                    <a:bodyPr/>
                    <a:lstStyle/>
                    <a:p>
                      <a:pPr algn="l" fontAlgn="ctr"/>
                      <a:r>
                        <a:rPr lang="fr-CH" sz="1100" b="0" i="0" u="none" strike="noStrike">
                          <a:solidFill>
                            <a:srgbClr val="000000"/>
                          </a:solidFill>
                          <a:effectLst/>
                          <a:latin typeface="Arial Narrow"/>
                        </a:rPr>
                        <a:t>Logement</a:t>
                      </a:r>
                    </a:p>
                  </a:txBody>
                  <a:tcPr marL="9525" marR="9525" marT="952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CH" sz="1100" b="0" i="0" u="none" strike="noStrike">
                          <a:solidFill>
                            <a:srgbClr val="000000"/>
                          </a:solidFill>
                          <a:effectLst/>
                          <a:latin typeface="Arial Narrow"/>
                        </a:rPr>
                        <a:t> </a:t>
                      </a:r>
                    </a:p>
                  </a:txBody>
                  <a:tcPr marL="9525" marR="9525" marT="952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H" sz="1100" b="0" i="0" u="none" strike="noStrike">
                          <a:solidFill>
                            <a:srgbClr val="000000"/>
                          </a:solidFill>
                          <a:effectLst/>
                          <a:latin typeface="Arial Narrow"/>
                        </a:rPr>
                        <a:t>50%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50%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fr-CH" sz="1100" b="0" i="0" u="none" strike="noStrike">
                          <a:solidFill>
                            <a:srgbClr val="000000"/>
                          </a:solidFill>
                          <a:effectLst/>
                          <a:latin typeface="Arial Narrow"/>
                        </a:rPr>
                        <a:t>20%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60%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80%</a:t>
                      </a:r>
                    </a:p>
                  </a:txBody>
                  <a:tcPr marL="9525" marR="9525"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90%</a:t>
                      </a:r>
                    </a:p>
                  </a:txBody>
                  <a:tcPr marL="9525" marR="9525" marT="9524"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fr-CH" sz="1100" b="0" i="0" u="none" strike="noStrike">
                          <a:solidFill>
                            <a:srgbClr val="000000"/>
                          </a:solidFill>
                          <a:effectLst/>
                          <a:latin typeface="Arial Narrow"/>
                        </a:rPr>
                        <a:t>100%</a:t>
                      </a:r>
                    </a:p>
                  </a:txBody>
                  <a:tcPr marL="9525" marR="9525" marT="952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val="10007"/>
                  </a:ext>
                </a:extLst>
              </a:tr>
            </a:tbl>
          </a:graphicData>
        </a:graphic>
      </p:graphicFrame>
      <p:sp>
        <p:nvSpPr>
          <p:cNvPr id="7" name="Text Box 6">
            <a:extLst>
              <a:ext uri="{FF2B5EF4-FFF2-40B4-BE49-F238E27FC236}">
                <a16:creationId xmlns:a16="http://schemas.microsoft.com/office/drawing/2014/main" id="{123A3907-60B6-923D-D18E-1D069B50FB63}"/>
              </a:ext>
            </a:extLst>
          </p:cNvPr>
          <p:cNvSpPr txBox="1">
            <a:spLocks noChangeArrowheads="1"/>
          </p:cNvSpPr>
          <p:nvPr/>
        </p:nvSpPr>
        <p:spPr bwMode="auto">
          <a:xfrm>
            <a:off x="4110038" y="3887925"/>
            <a:ext cx="48958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lr>
                <a:srgbClr val="FF0000"/>
              </a:buClr>
              <a:buFont typeface="Wingdings" panose="05000000000000000000" pitchFamily="2" charset="2"/>
              <a:buChar char="§"/>
              <a:defRPr sz="21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1" hangingPunct="1">
              <a:spcBef>
                <a:spcPct val="50000"/>
              </a:spcBef>
            </a:pPr>
            <a:r>
              <a:rPr lang="fr-CH" altLang="fr-FR" sz="2000"/>
              <a:t>Grâce à la mutualisation, au lieu de construire 474 cases, 283 (60%) suffisent à répondre aux besoins.</a:t>
            </a:r>
          </a:p>
        </p:txBody>
      </p:sp>
      <p:sp>
        <p:nvSpPr>
          <p:cNvPr id="8" name="Text Box 6">
            <a:extLst>
              <a:ext uri="{FF2B5EF4-FFF2-40B4-BE49-F238E27FC236}">
                <a16:creationId xmlns:a16="http://schemas.microsoft.com/office/drawing/2014/main" id="{10383660-6048-78CF-9C0E-41C1CB806A84}"/>
              </a:ext>
            </a:extLst>
          </p:cNvPr>
          <p:cNvSpPr txBox="1">
            <a:spLocks noChangeArrowheads="1"/>
          </p:cNvSpPr>
          <p:nvPr/>
        </p:nvSpPr>
        <p:spPr bwMode="auto">
          <a:xfrm>
            <a:off x="433388" y="5715138"/>
            <a:ext cx="48958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lr>
                <a:srgbClr val="FF0000"/>
              </a:buClr>
              <a:buFont typeface="Wingdings" panose="05000000000000000000" pitchFamily="2" charset="2"/>
              <a:buChar char="§"/>
              <a:defRPr sz="21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1" hangingPunct="1">
              <a:spcBef>
                <a:spcPct val="50000"/>
              </a:spcBef>
            </a:pPr>
            <a:r>
              <a:rPr lang="fr-CH" altLang="fr-FR" sz="1400"/>
              <a:t>Source : Citec</a:t>
            </a:r>
          </a:p>
        </p:txBody>
      </p:sp>
    </p:spTree>
    <p:extLst>
      <p:ext uri="{BB962C8B-B14F-4D97-AF65-F5344CB8AC3E}">
        <p14:creationId xmlns:p14="http://schemas.microsoft.com/office/powerpoint/2010/main" val="5390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DC5DE3-9ACB-ED8E-3C57-7C1A22CC018B}"/>
              </a:ext>
            </a:extLst>
          </p:cNvPr>
          <p:cNvSpPr>
            <a:spLocks noGrp="1"/>
          </p:cNvSpPr>
          <p:nvPr>
            <p:ph type="sldNum" sz="quarter" idx="12"/>
          </p:nvPr>
        </p:nvSpPr>
        <p:spPr/>
        <p:txBody>
          <a:bodyPr/>
          <a:lstStyle/>
          <a:p>
            <a:fld id="{75A4F164-3A46-4CEE-A25C-CA523D5E42F3}" type="slidenum">
              <a:rPr lang="fr-CH" smtClean="0"/>
              <a:pPr/>
              <a:t>58</a:t>
            </a:fld>
            <a:endParaRPr lang="fr-CH"/>
          </a:p>
        </p:txBody>
      </p:sp>
      <p:sp>
        <p:nvSpPr>
          <p:cNvPr id="3" name="Titre 2">
            <a:extLst>
              <a:ext uri="{FF2B5EF4-FFF2-40B4-BE49-F238E27FC236}">
                <a16:creationId xmlns:a16="http://schemas.microsoft.com/office/drawing/2014/main" id="{714B24AA-96F2-2AFC-1F45-E7E5D2ECD9F3}"/>
              </a:ext>
            </a:extLst>
          </p:cNvPr>
          <p:cNvSpPr>
            <a:spLocks noGrp="1"/>
          </p:cNvSpPr>
          <p:nvPr>
            <p:ph type="title"/>
          </p:nvPr>
        </p:nvSpPr>
        <p:spPr/>
        <p:txBody>
          <a:bodyPr/>
          <a:lstStyle/>
          <a:p>
            <a:r>
              <a:rPr lang="fr-CH"/>
              <a:t>Taux de rotation et volume de trafic par case de stationnement</a:t>
            </a:r>
          </a:p>
        </p:txBody>
      </p:sp>
      <p:sp>
        <p:nvSpPr>
          <p:cNvPr id="4" name="Espace réservé du contenu 3">
            <a:extLst>
              <a:ext uri="{FF2B5EF4-FFF2-40B4-BE49-F238E27FC236}">
                <a16:creationId xmlns:a16="http://schemas.microsoft.com/office/drawing/2014/main" id="{A35B60CD-A521-EAAD-6C11-1BC68C56253B}"/>
              </a:ext>
            </a:extLst>
          </p:cNvPr>
          <p:cNvSpPr>
            <a:spLocks noGrp="1"/>
          </p:cNvSpPr>
          <p:nvPr>
            <p:ph idx="1"/>
          </p:nvPr>
        </p:nvSpPr>
        <p:spPr/>
        <p:txBody>
          <a:bodyPr/>
          <a:lstStyle/>
          <a:p>
            <a:r>
              <a:rPr lang="fr-CH"/>
              <a:t>Nombre de véhicules qui se parquent sur une même place en une journée</a:t>
            </a:r>
          </a:p>
          <a:p>
            <a:r>
              <a:rPr lang="fr-CH"/>
              <a:t>Volume de trafic = TR </a:t>
            </a:r>
            <a:r>
              <a:rPr lang="fr-CH">
                <a:sym typeface="Symbol" panose="05050102010706020507" pitchFamily="18" charset="2"/>
              </a:rPr>
              <a:t> 2</a:t>
            </a:r>
          </a:p>
          <a:p>
            <a:r>
              <a:rPr lang="fr-CH"/>
              <a:t>Logement</a:t>
            </a:r>
          </a:p>
          <a:p>
            <a:pPr lvl="1"/>
            <a:r>
              <a:rPr lang="fr-CH"/>
              <a:t>3 à 3,5</a:t>
            </a:r>
          </a:p>
          <a:p>
            <a:r>
              <a:rPr lang="fr-CH"/>
              <a:t>Autres affectations</a:t>
            </a:r>
          </a:p>
          <a:p>
            <a:pPr lvl="1"/>
            <a:r>
              <a:rPr lang="fr-CH"/>
              <a:t>VSS 40 283</a:t>
            </a:r>
          </a:p>
        </p:txBody>
      </p:sp>
      <p:pic>
        <p:nvPicPr>
          <p:cNvPr id="5" name="Espace réservé pour une image  4" descr="640283 Stationnement- Trafic généré par des installations de stationnement pour des affectations autres que le logement.pdf - Adobe Acrobat Pro">
            <a:extLst>
              <a:ext uri="{FF2B5EF4-FFF2-40B4-BE49-F238E27FC236}">
                <a16:creationId xmlns:a16="http://schemas.microsoft.com/office/drawing/2014/main" id="{CF0FE831-8552-E4B8-8554-A0DB319C13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64350" y="1853879"/>
            <a:ext cx="4427538" cy="448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59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1F26FC2-B704-E40D-9C49-EC318F654F76}"/>
              </a:ext>
            </a:extLst>
          </p:cNvPr>
          <p:cNvSpPr>
            <a:spLocks noGrp="1"/>
          </p:cNvSpPr>
          <p:nvPr>
            <p:ph type="sldNum" sz="quarter" idx="12"/>
          </p:nvPr>
        </p:nvSpPr>
        <p:spPr/>
        <p:txBody>
          <a:bodyPr/>
          <a:lstStyle/>
          <a:p>
            <a:fld id="{75A4F164-3A46-4CEE-A25C-CA523D5E42F3}" type="slidenum">
              <a:rPr lang="fr-CH" smtClean="0"/>
              <a:pPr/>
              <a:t>59</a:t>
            </a:fld>
            <a:endParaRPr lang="fr-CH"/>
          </a:p>
        </p:txBody>
      </p:sp>
      <p:sp>
        <p:nvSpPr>
          <p:cNvPr id="3" name="Titre 2">
            <a:extLst>
              <a:ext uri="{FF2B5EF4-FFF2-40B4-BE49-F238E27FC236}">
                <a16:creationId xmlns:a16="http://schemas.microsoft.com/office/drawing/2014/main" id="{6323832C-1D64-A04B-A1A3-04E7624365BA}"/>
              </a:ext>
            </a:extLst>
          </p:cNvPr>
          <p:cNvSpPr>
            <a:spLocks noGrp="1"/>
          </p:cNvSpPr>
          <p:nvPr>
            <p:ph type="title"/>
          </p:nvPr>
        </p:nvSpPr>
        <p:spPr/>
        <p:txBody>
          <a:bodyPr/>
          <a:lstStyle/>
          <a:p>
            <a:r>
              <a:rPr lang="fr-CH"/>
              <a:t>Autres besoins en stationnement</a:t>
            </a:r>
          </a:p>
        </p:txBody>
      </p:sp>
      <p:sp>
        <p:nvSpPr>
          <p:cNvPr id="4" name="Espace réservé du contenu 3">
            <a:extLst>
              <a:ext uri="{FF2B5EF4-FFF2-40B4-BE49-F238E27FC236}">
                <a16:creationId xmlns:a16="http://schemas.microsoft.com/office/drawing/2014/main" id="{DECD16EC-01A7-0645-6F0B-45CE976F9CF4}"/>
              </a:ext>
            </a:extLst>
          </p:cNvPr>
          <p:cNvSpPr>
            <a:spLocks noGrp="1"/>
          </p:cNvSpPr>
          <p:nvPr>
            <p:ph idx="1"/>
          </p:nvPr>
        </p:nvSpPr>
        <p:spPr/>
        <p:txBody>
          <a:bodyPr/>
          <a:lstStyle/>
          <a:p>
            <a:r>
              <a:rPr lang="fr-CH"/>
              <a:t>Vélos</a:t>
            </a:r>
          </a:p>
          <a:p>
            <a:pPr lvl="1"/>
            <a:r>
              <a:rPr lang="fr-CH"/>
              <a:t>VSS 40 065</a:t>
            </a:r>
          </a:p>
          <a:p>
            <a:pPr lvl="1"/>
            <a:r>
              <a:rPr lang="fr-CH"/>
              <a:t>S’assurer que la part modale MD soit réaliste</a:t>
            </a:r>
          </a:p>
          <a:p>
            <a:pPr lvl="1"/>
            <a:r>
              <a:rPr lang="fr-CH"/>
              <a:t>Moins utile pour une EIE</a:t>
            </a:r>
          </a:p>
          <a:p>
            <a:r>
              <a:rPr lang="fr-CH"/>
              <a:t>Motos, scooters</a:t>
            </a:r>
          </a:p>
          <a:p>
            <a:pPr lvl="1"/>
            <a:r>
              <a:rPr lang="fr-CH"/>
              <a:t>Pas de normes</a:t>
            </a:r>
          </a:p>
          <a:p>
            <a:pPr lvl="1"/>
            <a:r>
              <a:rPr lang="fr-CH"/>
              <a:t>Recommandation : 5 à 10 % de l’offre stationnement des voitures</a:t>
            </a:r>
          </a:p>
        </p:txBody>
      </p:sp>
    </p:spTree>
    <p:extLst>
      <p:ext uri="{BB962C8B-B14F-4D97-AF65-F5344CB8AC3E}">
        <p14:creationId xmlns:p14="http://schemas.microsoft.com/office/powerpoint/2010/main" val="411555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C711B6-A61C-DA0F-99C0-67BF0D2D73D4}"/>
              </a:ext>
            </a:extLst>
          </p:cNvPr>
          <p:cNvSpPr>
            <a:spLocks noGrp="1"/>
          </p:cNvSpPr>
          <p:nvPr>
            <p:ph type="sldNum" sz="quarter" idx="12"/>
          </p:nvPr>
        </p:nvSpPr>
        <p:spPr/>
        <p:txBody>
          <a:bodyPr/>
          <a:lstStyle/>
          <a:p>
            <a:fld id="{75A4F164-3A46-4CEE-A25C-CA523D5E42F3}" type="slidenum">
              <a:rPr lang="fr-CH" smtClean="0"/>
              <a:pPr/>
              <a:t>6</a:t>
            </a:fld>
            <a:endParaRPr lang="fr-CH"/>
          </a:p>
        </p:txBody>
      </p:sp>
      <p:sp>
        <p:nvSpPr>
          <p:cNvPr id="3" name="Titre 2">
            <a:extLst>
              <a:ext uri="{FF2B5EF4-FFF2-40B4-BE49-F238E27FC236}">
                <a16:creationId xmlns:a16="http://schemas.microsoft.com/office/drawing/2014/main" id="{0016E2A4-6F50-05C4-B6EA-BD056041C99E}"/>
              </a:ext>
            </a:extLst>
          </p:cNvPr>
          <p:cNvSpPr>
            <a:spLocks noGrp="1"/>
          </p:cNvSpPr>
          <p:nvPr>
            <p:ph type="title"/>
          </p:nvPr>
        </p:nvSpPr>
        <p:spPr/>
        <p:txBody>
          <a:bodyPr/>
          <a:lstStyle/>
          <a:p>
            <a:r>
              <a:rPr lang="fr-CH"/>
              <a:t>Comportement de la population en matière de transports</a:t>
            </a:r>
          </a:p>
        </p:txBody>
      </p:sp>
      <p:sp>
        <p:nvSpPr>
          <p:cNvPr id="4" name="Espace réservé du contenu 3">
            <a:extLst>
              <a:ext uri="{FF2B5EF4-FFF2-40B4-BE49-F238E27FC236}">
                <a16:creationId xmlns:a16="http://schemas.microsoft.com/office/drawing/2014/main" id="{22FE83D3-D0CD-ED4E-31B8-EB6512014B82}"/>
              </a:ext>
            </a:extLst>
          </p:cNvPr>
          <p:cNvSpPr>
            <a:spLocks noGrp="1"/>
          </p:cNvSpPr>
          <p:nvPr>
            <p:ph idx="1"/>
          </p:nvPr>
        </p:nvSpPr>
        <p:spPr/>
        <p:txBody>
          <a:bodyPr/>
          <a:lstStyle/>
          <a:p>
            <a:endParaRPr lang="fr-CH"/>
          </a:p>
        </p:txBody>
      </p:sp>
      <p:pic>
        <p:nvPicPr>
          <p:cNvPr id="7" name="Immagine 6" descr="Immagine che contiene testo, schermata, aqua, design&#10;&#10;Descrizione generata automaticamente">
            <a:extLst>
              <a:ext uri="{FF2B5EF4-FFF2-40B4-BE49-F238E27FC236}">
                <a16:creationId xmlns:a16="http://schemas.microsoft.com/office/drawing/2014/main" id="{D68CD28A-0D2C-AFE1-6BCA-EB8163865A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557"/>
          <a:stretch/>
        </p:blipFill>
        <p:spPr>
          <a:xfrm>
            <a:off x="514801" y="1391956"/>
            <a:ext cx="5544343" cy="3943882"/>
          </a:xfrm>
          <a:prstGeom prst="rect">
            <a:avLst/>
          </a:prstGeom>
        </p:spPr>
      </p:pic>
      <p:pic>
        <p:nvPicPr>
          <p:cNvPr id="8" name="Immagine 7" descr="Immagine che contiene testo, schermata, aqua, design&#10;&#10;Descrizione generata automaticamente">
            <a:extLst>
              <a:ext uri="{FF2B5EF4-FFF2-40B4-BE49-F238E27FC236}">
                <a16:creationId xmlns:a16="http://schemas.microsoft.com/office/drawing/2014/main" id="{D66C9975-B1AC-D835-AC2D-2B5313E1195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147336" y="1422450"/>
            <a:ext cx="5638922" cy="3913388"/>
          </a:xfrm>
          <a:prstGeom prst="rect">
            <a:avLst/>
          </a:prstGeom>
        </p:spPr>
      </p:pic>
      <p:sp>
        <p:nvSpPr>
          <p:cNvPr id="9" name="Rectangle 3">
            <a:extLst>
              <a:ext uri="{FF2B5EF4-FFF2-40B4-BE49-F238E27FC236}">
                <a16:creationId xmlns:a16="http://schemas.microsoft.com/office/drawing/2014/main" id="{7006352C-6D36-422D-9D9F-FAC14C7B2802}"/>
              </a:ext>
            </a:extLst>
          </p:cNvPr>
          <p:cNvSpPr txBox="1">
            <a:spLocks noChangeArrowheads="1"/>
          </p:cNvSpPr>
          <p:nvPr/>
        </p:nvSpPr>
        <p:spPr>
          <a:xfrm>
            <a:off x="514801" y="5734449"/>
            <a:ext cx="5834062" cy="260048"/>
          </a:xfrm>
          <a:prstGeom prst="rect">
            <a:avLst/>
          </a:prstGeom>
          <a:noFill/>
        </p:spPr>
        <p:txBody>
          <a:bodyPr vert="horz" lIns="10800" tIns="0" rIns="0" bIns="0" rtlCol="0">
            <a:noAutofit/>
          </a:bodyPr>
          <a:lstStyle>
            <a:lvl1pPr marL="273050" indent="-273050" algn="l" defTabSz="914400" rtl="0" eaLnBrk="1" latinLnBrk="0" hangingPunct="1">
              <a:spcBef>
                <a:spcPts val="1400"/>
              </a:spcBef>
              <a:spcAft>
                <a:spcPts val="800"/>
              </a:spcAft>
              <a:buFontTx/>
              <a:buBlip>
                <a:blip r:embed="rId4"/>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300"/>
              </a:spcBef>
              <a:buClr>
                <a:srgbClr val="FF3300"/>
              </a:buClr>
              <a:buFontTx/>
              <a:buNone/>
            </a:pPr>
            <a:r>
              <a:rPr lang="fr-CH" altLang="fr-FR" sz="1200">
                <a:latin typeface="Arial Narrow" panose="020B0606020202030204" pitchFamily="34" charset="0"/>
                <a:cs typeface="Calibri" panose="020F0502020204030204" pitchFamily="34" charset="0"/>
              </a:rPr>
              <a:t>Source: Résultats microrecensement 2021, OFS, ARE, Neuchâtel et Berne (2023)</a:t>
            </a:r>
          </a:p>
        </p:txBody>
      </p:sp>
    </p:spTree>
    <p:extLst>
      <p:ext uri="{BB962C8B-B14F-4D97-AF65-F5344CB8AC3E}">
        <p14:creationId xmlns:p14="http://schemas.microsoft.com/office/powerpoint/2010/main" val="57352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6F87EED-4BF6-B4F5-7525-4019A0C5CDDF}"/>
              </a:ext>
            </a:extLst>
          </p:cNvPr>
          <p:cNvSpPr>
            <a:spLocks noGrp="1"/>
          </p:cNvSpPr>
          <p:nvPr>
            <p:ph type="sldNum" sz="quarter" idx="12"/>
          </p:nvPr>
        </p:nvSpPr>
        <p:spPr/>
        <p:txBody>
          <a:bodyPr/>
          <a:lstStyle/>
          <a:p>
            <a:fld id="{75A4F164-3A46-4CEE-A25C-CA523D5E42F3}" type="slidenum">
              <a:rPr lang="fr-CH" smtClean="0"/>
              <a:pPr/>
              <a:t>60</a:t>
            </a:fld>
            <a:endParaRPr lang="fr-CH"/>
          </a:p>
        </p:txBody>
      </p:sp>
      <p:sp>
        <p:nvSpPr>
          <p:cNvPr id="3" name="Titre 2">
            <a:extLst>
              <a:ext uri="{FF2B5EF4-FFF2-40B4-BE49-F238E27FC236}">
                <a16:creationId xmlns:a16="http://schemas.microsoft.com/office/drawing/2014/main" id="{7346AAE7-DFBE-BF74-202A-865AB75096D9}"/>
              </a:ext>
            </a:extLst>
          </p:cNvPr>
          <p:cNvSpPr>
            <a:spLocks noGrp="1"/>
          </p:cNvSpPr>
          <p:nvPr>
            <p:ph type="title"/>
          </p:nvPr>
        </p:nvSpPr>
        <p:spPr/>
        <p:txBody>
          <a:bodyPr/>
          <a:lstStyle/>
          <a:p>
            <a:r>
              <a:rPr lang="fr-CH"/>
              <a:t>Exemple de cas :  Camion Transport</a:t>
            </a:r>
          </a:p>
        </p:txBody>
      </p:sp>
      <p:sp>
        <p:nvSpPr>
          <p:cNvPr id="4" name="Espace réservé du contenu 3">
            <a:extLst>
              <a:ext uri="{FF2B5EF4-FFF2-40B4-BE49-F238E27FC236}">
                <a16:creationId xmlns:a16="http://schemas.microsoft.com/office/drawing/2014/main" id="{6B289253-19B5-EF7F-E257-904794386996}"/>
              </a:ext>
            </a:extLst>
          </p:cNvPr>
          <p:cNvSpPr>
            <a:spLocks noGrp="1"/>
          </p:cNvSpPr>
          <p:nvPr>
            <p:ph idx="1"/>
          </p:nvPr>
        </p:nvSpPr>
        <p:spPr/>
        <p:txBody>
          <a:bodyPr/>
          <a:lstStyle/>
          <a:p>
            <a:endParaRPr lang="fr-CH"/>
          </a:p>
        </p:txBody>
      </p:sp>
      <p:grpSp>
        <p:nvGrpSpPr>
          <p:cNvPr id="5" name="Gruppo 1">
            <a:extLst>
              <a:ext uri="{FF2B5EF4-FFF2-40B4-BE49-F238E27FC236}">
                <a16:creationId xmlns:a16="http://schemas.microsoft.com/office/drawing/2014/main" id="{CEE33372-952F-3020-4F2E-DF9ECAD38D17}"/>
              </a:ext>
            </a:extLst>
          </p:cNvPr>
          <p:cNvGrpSpPr/>
          <p:nvPr/>
        </p:nvGrpSpPr>
        <p:grpSpPr>
          <a:xfrm>
            <a:off x="550863" y="1569778"/>
            <a:ext cx="5002994" cy="3913732"/>
            <a:chOff x="550863" y="1569778"/>
            <a:chExt cx="5002994" cy="3913732"/>
          </a:xfrm>
        </p:grpSpPr>
        <p:sp>
          <p:nvSpPr>
            <p:cNvPr id="6" name="Rectangle 3">
              <a:extLst>
                <a:ext uri="{FF2B5EF4-FFF2-40B4-BE49-F238E27FC236}">
                  <a16:creationId xmlns:a16="http://schemas.microsoft.com/office/drawing/2014/main" id="{6470670F-6223-2EF6-EBDD-B160A3AD3C5F}"/>
                </a:ext>
              </a:extLst>
            </p:cNvPr>
            <p:cNvSpPr txBox="1">
              <a:spLocks noChangeArrowheads="1"/>
            </p:cNvSpPr>
            <p:nvPr/>
          </p:nvSpPr>
          <p:spPr>
            <a:xfrm>
              <a:off x="1135093" y="5068617"/>
              <a:ext cx="4418764" cy="380831"/>
            </a:xfrm>
            <a:prstGeom prst="rect">
              <a:avLst/>
            </a:prstGeom>
            <a:noFill/>
          </p:spPr>
          <p:txBody>
            <a:bodyPr vert="horz" lIns="10800" tIns="0" rIns="0" bIns="0" rtlCol="0">
              <a:noAutofit/>
            </a:bodyPr>
            <a:lstStyle>
              <a:lvl1pPr marL="273050" indent="-273050" algn="l" defTabSz="914400" rtl="0" eaLnBrk="1" latinLnBrk="0" hangingPunct="1">
                <a:spcBef>
                  <a:spcPts val="1400"/>
                </a:spcBef>
                <a:spcAft>
                  <a:spcPts val="800"/>
                </a:spcAft>
                <a:buFontTx/>
                <a:buBlip>
                  <a:blip r:embed="rId2"/>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sym typeface="Wingdings" panose="05000000000000000000" pitchFamily="2" charset="2"/>
                </a:rPr>
                <a:t>Répartition du trafic sur le réseau routier</a:t>
              </a:r>
              <a:endParaRPr lang="fr-CH" altLang="fr-FR" sz="2000" b="1">
                <a:solidFill>
                  <a:srgbClr val="005B85"/>
                </a:solidFill>
                <a:latin typeface="Calibri" panose="020F0502020204030204" pitchFamily="34" charset="0"/>
                <a:cs typeface="Calibri" panose="020F0502020204030204" pitchFamily="34" charset="0"/>
              </a:endParaRPr>
            </a:p>
            <a:p>
              <a:pPr marL="0" indent="0">
                <a:buFontTx/>
                <a:buNone/>
                <a:defRPr/>
              </a:pPr>
              <a:endParaRPr lang="fr-FR" altLang="fr-FR" sz="2000" b="1">
                <a:solidFill>
                  <a:srgbClr val="005B85"/>
                </a:solidFill>
                <a:latin typeface="Calibri" panose="020F0502020204030204" pitchFamily="34" charset="0"/>
                <a:cs typeface="Calibri" panose="020F0502020204030204" pitchFamily="34" charset="0"/>
              </a:endParaRPr>
            </a:p>
          </p:txBody>
        </p:sp>
        <p:sp>
          <p:nvSpPr>
            <p:cNvPr id="7" name="Rechteck 12">
              <a:extLst>
                <a:ext uri="{FF2B5EF4-FFF2-40B4-BE49-F238E27FC236}">
                  <a16:creationId xmlns:a16="http://schemas.microsoft.com/office/drawing/2014/main" id="{40AA3D44-7967-CC2A-59E4-67E8A4077ACF}"/>
                </a:ext>
              </a:extLst>
            </p:cNvPr>
            <p:cNvSpPr/>
            <p:nvPr/>
          </p:nvSpPr>
          <p:spPr bwMode="auto">
            <a:xfrm>
              <a:off x="550863" y="1569778"/>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1</a:t>
              </a:r>
            </a:p>
          </p:txBody>
        </p:sp>
        <p:sp>
          <p:nvSpPr>
            <p:cNvPr id="8" name="Rechteck 12">
              <a:extLst>
                <a:ext uri="{FF2B5EF4-FFF2-40B4-BE49-F238E27FC236}">
                  <a16:creationId xmlns:a16="http://schemas.microsoft.com/office/drawing/2014/main" id="{A67C7401-27E3-61DF-54CD-1FD584068A04}"/>
                </a:ext>
              </a:extLst>
            </p:cNvPr>
            <p:cNvSpPr/>
            <p:nvPr/>
          </p:nvSpPr>
          <p:spPr bwMode="auto">
            <a:xfrm>
              <a:off x="550863" y="2262109"/>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2</a:t>
              </a:r>
            </a:p>
          </p:txBody>
        </p:sp>
        <p:sp>
          <p:nvSpPr>
            <p:cNvPr id="9" name="Rechteck 12">
              <a:extLst>
                <a:ext uri="{FF2B5EF4-FFF2-40B4-BE49-F238E27FC236}">
                  <a16:creationId xmlns:a16="http://schemas.microsoft.com/office/drawing/2014/main" id="{C85A96B2-6C86-E510-2F59-76A99AD805FF}"/>
                </a:ext>
              </a:extLst>
            </p:cNvPr>
            <p:cNvSpPr/>
            <p:nvPr/>
          </p:nvSpPr>
          <p:spPr bwMode="auto">
            <a:xfrm>
              <a:off x="550863" y="2954441"/>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3</a:t>
              </a:r>
            </a:p>
          </p:txBody>
        </p:sp>
        <p:sp>
          <p:nvSpPr>
            <p:cNvPr id="10" name="Rechteck 12">
              <a:extLst>
                <a:ext uri="{FF2B5EF4-FFF2-40B4-BE49-F238E27FC236}">
                  <a16:creationId xmlns:a16="http://schemas.microsoft.com/office/drawing/2014/main" id="{32BE4303-44B6-A30D-0CC6-A0CDC86B911B}"/>
                </a:ext>
              </a:extLst>
            </p:cNvPr>
            <p:cNvSpPr/>
            <p:nvPr/>
          </p:nvSpPr>
          <p:spPr bwMode="auto">
            <a:xfrm>
              <a:off x="550863" y="3646773"/>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4</a:t>
              </a:r>
            </a:p>
          </p:txBody>
        </p:sp>
        <p:sp>
          <p:nvSpPr>
            <p:cNvPr id="11" name="Rechteck 12">
              <a:extLst>
                <a:ext uri="{FF2B5EF4-FFF2-40B4-BE49-F238E27FC236}">
                  <a16:creationId xmlns:a16="http://schemas.microsoft.com/office/drawing/2014/main" id="{8C7E59F5-9B4A-0D0F-26AE-1B4CFCE67DCA}"/>
                </a:ext>
              </a:extLst>
            </p:cNvPr>
            <p:cNvSpPr/>
            <p:nvPr/>
          </p:nvSpPr>
          <p:spPr bwMode="auto">
            <a:xfrm>
              <a:off x="556011" y="4339105"/>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5</a:t>
              </a:r>
            </a:p>
          </p:txBody>
        </p:sp>
        <p:sp>
          <p:nvSpPr>
            <p:cNvPr id="12" name="Rechteck 12">
              <a:extLst>
                <a:ext uri="{FF2B5EF4-FFF2-40B4-BE49-F238E27FC236}">
                  <a16:creationId xmlns:a16="http://schemas.microsoft.com/office/drawing/2014/main" id="{55995648-9548-74FA-63B5-78780A4D59FE}"/>
                </a:ext>
              </a:extLst>
            </p:cNvPr>
            <p:cNvSpPr/>
            <p:nvPr/>
          </p:nvSpPr>
          <p:spPr bwMode="auto">
            <a:xfrm>
              <a:off x="550863" y="5031436"/>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6</a:t>
              </a:r>
            </a:p>
          </p:txBody>
        </p:sp>
        <p:sp>
          <p:nvSpPr>
            <p:cNvPr id="13" name="CasellaDiTesto 14">
              <a:extLst>
                <a:ext uri="{FF2B5EF4-FFF2-40B4-BE49-F238E27FC236}">
                  <a16:creationId xmlns:a16="http://schemas.microsoft.com/office/drawing/2014/main" id="{D7464A52-E5B2-0158-FB68-976E64EE115A}"/>
                </a:ext>
              </a:extLst>
            </p:cNvPr>
            <p:cNvSpPr txBox="1"/>
            <p:nvPr/>
          </p:nvSpPr>
          <p:spPr>
            <a:xfrm>
              <a:off x="1069777" y="1580391"/>
              <a:ext cx="4484079" cy="400110"/>
            </a:xfrm>
            <a:prstGeom prst="rect">
              <a:avLst/>
            </a:prstGeom>
            <a:noFill/>
          </p:spPr>
          <p:txBody>
            <a:bodyPr wrap="square">
              <a:spAutoFit/>
            </a:bodyPr>
            <a:lstStyle/>
            <a:p>
              <a:pPr>
                <a:buNone/>
                <a:defRPr/>
              </a:pPr>
              <a:r>
                <a:rPr lang="fr-CH" altLang="fr-FR" sz="2000" b="1">
                  <a:solidFill>
                    <a:srgbClr val="005B85"/>
                  </a:solidFill>
                  <a:latin typeface="Calibri" panose="020F0502020204030204" pitchFamily="34" charset="0"/>
                  <a:cs typeface="Calibri" panose="020F0502020204030204" pitchFamily="34" charset="0"/>
                </a:rPr>
                <a:t>Site actuel (ex)</a:t>
              </a:r>
            </a:p>
          </p:txBody>
        </p:sp>
        <p:sp>
          <p:nvSpPr>
            <p:cNvPr id="14" name="CasellaDiTesto 16">
              <a:extLst>
                <a:ext uri="{FF2B5EF4-FFF2-40B4-BE49-F238E27FC236}">
                  <a16:creationId xmlns:a16="http://schemas.microsoft.com/office/drawing/2014/main" id="{75028E95-6858-15A6-7C76-08C469A35667}"/>
                </a:ext>
              </a:extLst>
            </p:cNvPr>
            <p:cNvSpPr txBox="1"/>
            <p:nvPr/>
          </p:nvSpPr>
          <p:spPr>
            <a:xfrm>
              <a:off x="1069777" y="2285906"/>
              <a:ext cx="4484079" cy="400110"/>
            </a:xfrm>
            <a:prstGeom prst="rect">
              <a:avLst/>
            </a:prstGeom>
            <a:noFill/>
          </p:spPr>
          <p:txBody>
            <a:bodyPr wrap="square">
              <a:spAutoFit/>
            </a:body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rPr>
                <a:t>Nouveau site projeté</a:t>
              </a:r>
            </a:p>
          </p:txBody>
        </p:sp>
        <p:sp>
          <p:nvSpPr>
            <p:cNvPr id="15" name="CasellaDiTesto 18">
              <a:extLst>
                <a:ext uri="{FF2B5EF4-FFF2-40B4-BE49-F238E27FC236}">
                  <a16:creationId xmlns:a16="http://schemas.microsoft.com/office/drawing/2014/main" id="{4012A15B-16E8-55E1-E511-5B30651BA657}"/>
                </a:ext>
              </a:extLst>
            </p:cNvPr>
            <p:cNvSpPr txBox="1"/>
            <p:nvPr/>
          </p:nvSpPr>
          <p:spPr>
            <a:xfrm>
              <a:off x="1069777" y="2976122"/>
              <a:ext cx="4484079" cy="400110"/>
            </a:xfrm>
            <a:prstGeom prst="rect">
              <a:avLst/>
            </a:prstGeom>
            <a:noFill/>
          </p:spPr>
          <p:txBody>
            <a:bodyPr wrap="square">
              <a:spAutoFit/>
            </a:body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rPr>
                <a:t>Projet soumis à l’EIE?</a:t>
              </a:r>
            </a:p>
          </p:txBody>
        </p:sp>
        <p:sp>
          <p:nvSpPr>
            <p:cNvPr id="16" name="CasellaDiTesto 20">
              <a:extLst>
                <a:ext uri="{FF2B5EF4-FFF2-40B4-BE49-F238E27FC236}">
                  <a16:creationId xmlns:a16="http://schemas.microsoft.com/office/drawing/2014/main" id="{996B28FC-B4E3-FA19-AF8D-8EC5EEDF77F4}"/>
                </a:ext>
              </a:extLst>
            </p:cNvPr>
            <p:cNvSpPr txBox="1"/>
            <p:nvPr/>
          </p:nvSpPr>
          <p:spPr>
            <a:xfrm>
              <a:off x="1069777" y="3672755"/>
              <a:ext cx="4484079" cy="400110"/>
            </a:xfrm>
            <a:prstGeom prst="rect">
              <a:avLst/>
            </a:prstGeom>
            <a:noFill/>
          </p:spPr>
          <p:txBody>
            <a:bodyPr wrap="square">
              <a:spAutoFit/>
            </a:body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rPr>
                <a:t>Besoins en stationnement</a:t>
              </a:r>
              <a:endParaRPr lang="fr-CH" altLang="fr-FR" sz="2000" b="1">
                <a:solidFill>
                  <a:srgbClr val="005B85"/>
                </a:solidFill>
                <a:latin typeface="Calibri" panose="020F0502020204030204" pitchFamily="34" charset="0"/>
                <a:cs typeface="Calibri" panose="020F0502020204030204" pitchFamily="34" charset="0"/>
                <a:sym typeface="Wingdings" panose="05000000000000000000" pitchFamily="2" charset="2"/>
              </a:endParaRPr>
            </a:p>
          </p:txBody>
        </p:sp>
        <p:sp>
          <p:nvSpPr>
            <p:cNvPr id="17" name="CasellaDiTesto 22">
              <a:extLst>
                <a:ext uri="{FF2B5EF4-FFF2-40B4-BE49-F238E27FC236}">
                  <a16:creationId xmlns:a16="http://schemas.microsoft.com/office/drawing/2014/main" id="{CBA26558-3A31-B3C3-D67A-6529BF267D9E}"/>
                </a:ext>
              </a:extLst>
            </p:cNvPr>
            <p:cNvSpPr txBox="1"/>
            <p:nvPr/>
          </p:nvSpPr>
          <p:spPr>
            <a:xfrm>
              <a:off x="1069777" y="4387234"/>
              <a:ext cx="4484079" cy="400110"/>
            </a:xfrm>
            <a:prstGeom prst="rect">
              <a:avLst/>
            </a:prstGeom>
            <a:noFill/>
          </p:spPr>
          <p:txBody>
            <a:bodyPr wrap="square">
              <a:spAutoFit/>
            </a:body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sym typeface="Wingdings" panose="05000000000000000000" pitchFamily="2" charset="2"/>
                </a:rPr>
                <a:t>Génération du trafic futur</a:t>
              </a:r>
            </a:p>
          </p:txBody>
        </p:sp>
      </p:grpSp>
      <p:pic>
        <p:nvPicPr>
          <p:cNvPr id="18" name="Picture 4" descr="Image camion transport">
            <a:extLst>
              <a:ext uri="{FF2B5EF4-FFF2-40B4-BE49-F238E27FC236}">
                <a16:creationId xmlns:a16="http://schemas.microsoft.com/office/drawing/2014/main" id="{A71D133A-2EEE-C564-4BEC-09666DA6809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24" descr="Immagine che contiene aria aperta, veicolo, strada, Veicolo terrestre&#10;&#10;Descrizione generata automaticamente">
            <a:extLst>
              <a:ext uri="{FF2B5EF4-FFF2-40B4-BE49-F238E27FC236}">
                <a16:creationId xmlns:a16="http://schemas.microsoft.com/office/drawing/2014/main" id="{11528A09-22AE-EB55-8CE7-EFAEF9D32C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504397" y="1557338"/>
            <a:ext cx="4316127" cy="4763419"/>
          </a:xfrm>
          <a:prstGeom prst="rect">
            <a:avLst/>
          </a:prstGeom>
        </p:spPr>
      </p:pic>
    </p:spTree>
    <p:extLst>
      <p:ext uri="{BB962C8B-B14F-4D97-AF65-F5344CB8AC3E}">
        <p14:creationId xmlns:p14="http://schemas.microsoft.com/office/powerpoint/2010/main" val="34161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F5B3AF-606A-A7C3-9744-41F2C25C2DBB}"/>
              </a:ext>
            </a:extLst>
          </p:cNvPr>
          <p:cNvSpPr>
            <a:spLocks noGrp="1"/>
          </p:cNvSpPr>
          <p:nvPr>
            <p:ph type="sldNum" sz="quarter" idx="12"/>
          </p:nvPr>
        </p:nvSpPr>
        <p:spPr/>
        <p:txBody>
          <a:bodyPr/>
          <a:lstStyle/>
          <a:p>
            <a:fld id="{75A4F164-3A46-4CEE-A25C-CA523D5E42F3}" type="slidenum">
              <a:rPr lang="fr-CH" smtClean="0"/>
              <a:pPr/>
              <a:t>61</a:t>
            </a:fld>
            <a:endParaRPr lang="fr-CH"/>
          </a:p>
        </p:txBody>
      </p:sp>
      <p:sp>
        <p:nvSpPr>
          <p:cNvPr id="3" name="Titre 2">
            <a:extLst>
              <a:ext uri="{FF2B5EF4-FFF2-40B4-BE49-F238E27FC236}">
                <a16:creationId xmlns:a16="http://schemas.microsoft.com/office/drawing/2014/main" id="{F241F0B8-BE67-AEDF-C75A-1444DA39454C}"/>
              </a:ext>
            </a:extLst>
          </p:cNvPr>
          <p:cNvSpPr>
            <a:spLocks noGrp="1"/>
          </p:cNvSpPr>
          <p:nvPr>
            <p:ph type="title"/>
          </p:nvPr>
        </p:nvSpPr>
        <p:spPr/>
        <p:txBody>
          <a:bodyPr/>
          <a:lstStyle/>
          <a:p>
            <a:r>
              <a:rPr lang="fr-CH"/>
              <a:t>Soumis EIE ?</a:t>
            </a:r>
          </a:p>
        </p:txBody>
      </p:sp>
      <p:sp>
        <p:nvSpPr>
          <p:cNvPr id="4" name="Espace réservé du contenu 3">
            <a:extLst>
              <a:ext uri="{FF2B5EF4-FFF2-40B4-BE49-F238E27FC236}">
                <a16:creationId xmlns:a16="http://schemas.microsoft.com/office/drawing/2014/main" id="{D697D74B-ABFF-FF18-8243-3F1EFC57251E}"/>
              </a:ext>
            </a:extLst>
          </p:cNvPr>
          <p:cNvSpPr>
            <a:spLocks noGrp="1"/>
          </p:cNvSpPr>
          <p:nvPr>
            <p:ph idx="1"/>
          </p:nvPr>
        </p:nvSpPr>
        <p:spPr>
          <a:xfrm>
            <a:off x="514801" y="1440000"/>
            <a:ext cx="7708449" cy="4536947"/>
          </a:xfrm>
        </p:spPr>
        <p:txBody>
          <a:bodyPr/>
          <a:lstStyle/>
          <a:p>
            <a:r>
              <a:rPr lang="fr-CH"/>
              <a:t>Selon quelle base légale?</a:t>
            </a:r>
          </a:p>
          <a:p>
            <a:pPr lvl="1"/>
            <a:r>
              <a:rPr lang="fr-CH"/>
              <a:t>Ordonnance sur l’EIE (OEIE)</a:t>
            </a:r>
          </a:p>
          <a:p>
            <a:r>
              <a:rPr lang="fr-CH"/>
              <a:t>Selon quelle installation?</a:t>
            </a:r>
          </a:p>
          <a:p>
            <a:pPr lvl="1"/>
            <a:r>
              <a:rPr lang="fr-CH"/>
              <a:t>Installation n°80.6 : Place de transbordement de marchandises</a:t>
            </a:r>
          </a:p>
          <a:p>
            <a:r>
              <a:rPr lang="fr-CH"/>
              <a:t>Selon quels critères?</a:t>
            </a:r>
          </a:p>
          <a:p>
            <a:pPr lvl="1"/>
            <a:r>
              <a:rPr lang="fr-CH"/>
              <a:t>Surface de stockage : 16’300 m</a:t>
            </a:r>
            <a:r>
              <a:rPr lang="fr-CH" baseline="30000"/>
              <a:t>2</a:t>
            </a:r>
          </a:p>
          <a:p>
            <a:pPr lvl="1"/>
            <a:r>
              <a:rPr lang="fr-CH"/>
              <a:t>Volume de stockage : 113’000 m</a:t>
            </a:r>
            <a:r>
              <a:rPr lang="fr-CH" baseline="30000"/>
              <a:t>3</a:t>
            </a:r>
          </a:p>
          <a:p>
            <a:endParaRPr lang="fr-CH"/>
          </a:p>
          <a:p>
            <a:endParaRPr lang="fr-CH"/>
          </a:p>
        </p:txBody>
      </p:sp>
      <p:pic>
        <p:nvPicPr>
          <p:cNvPr id="5" name="Immagine 3">
            <a:extLst>
              <a:ext uri="{FF2B5EF4-FFF2-40B4-BE49-F238E27FC236}">
                <a16:creationId xmlns:a16="http://schemas.microsoft.com/office/drawing/2014/main" id="{A0C1DDE3-6D38-B664-547C-74BEA8CFA66A}"/>
              </a:ext>
            </a:extLst>
          </p:cNvPr>
          <p:cNvPicPr>
            <a:picLocks noChangeAspect="1"/>
          </p:cNvPicPr>
          <p:nvPr/>
        </p:nvPicPr>
        <p:blipFill rotWithShape="1">
          <a:blip r:embed="rId2"/>
          <a:srcRect t="1280" b="4805"/>
          <a:stretch/>
        </p:blipFill>
        <p:spPr>
          <a:xfrm>
            <a:off x="8109476" y="1338250"/>
            <a:ext cx="3540125" cy="4740446"/>
          </a:xfrm>
          <a:prstGeom prst="rect">
            <a:avLst/>
          </a:prstGeom>
          <a:ln>
            <a:solidFill>
              <a:schemeClr val="bg1">
                <a:lumMod val="65000"/>
              </a:schemeClr>
            </a:solidFill>
          </a:ln>
        </p:spPr>
      </p:pic>
      <p:pic>
        <p:nvPicPr>
          <p:cNvPr id="6" name="Picture 4" descr="Image camion transport">
            <a:extLst>
              <a:ext uri="{FF2B5EF4-FFF2-40B4-BE49-F238E27FC236}">
                <a16:creationId xmlns:a16="http://schemas.microsoft.com/office/drawing/2014/main" id="{B8BB560E-0EBE-6C92-1DF4-75BA32231F1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66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62</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Site de </a:t>
            </a:r>
            <a:r>
              <a:rPr lang="fr-CH" err="1"/>
              <a:t>Sébeillon</a:t>
            </a:r>
            <a:r>
              <a:rPr lang="fr-CH"/>
              <a:t> - Lausanne</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endParaRPr lang="fr-CH"/>
          </a:p>
        </p:txBody>
      </p:sp>
      <p:pic>
        <p:nvPicPr>
          <p:cNvPr id="5" name="Picture 5">
            <a:extLst>
              <a:ext uri="{FF2B5EF4-FFF2-40B4-BE49-F238E27FC236}">
                <a16:creationId xmlns:a16="http://schemas.microsoft.com/office/drawing/2014/main" id="{7E2F9F47-B287-4FE2-B572-DEF8859B9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500" y="1564593"/>
            <a:ext cx="7957411" cy="47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prstDash val="dash"/>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03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63</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Nouveau site de </a:t>
            </a:r>
            <a:r>
              <a:rPr lang="fr-CH" err="1"/>
              <a:t>Vufflens</a:t>
            </a:r>
            <a:r>
              <a:rPr lang="fr-CH"/>
              <a:t>-la-Ville / </a:t>
            </a:r>
            <a:r>
              <a:rPr lang="fr-CH" err="1"/>
              <a:t>Aclens</a:t>
            </a:r>
            <a:endParaRPr lang="fr-CH"/>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o 5">
            <a:extLst>
              <a:ext uri="{FF2B5EF4-FFF2-40B4-BE49-F238E27FC236}">
                <a16:creationId xmlns:a16="http://schemas.microsoft.com/office/drawing/2014/main" id="{BA92A61A-07AC-E4E5-B274-3473DA4A4C73}"/>
              </a:ext>
            </a:extLst>
          </p:cNvPr>
          <p:cNvGrpSpPr/>
          <p:nvPr/>
        </p:nvGrpSpPr>
        <p:grpSpPr>
          <a:xfrm>
            <a:off x="2940321" y="1547292"/>
            <a:ext cx="6309769" cy="4786051"/>
            <a:chOff x="550863" y="1582964"/>
            <a:chExt cx="6561138" cy="4889383"/>
          </a:xfrm>
        </p:grpSpPr>
        <p:grpSp>
          <p:nvGrpSpPr>
            <p:cNvPr id="9" name="Group 11">
              <a:extLst>
                <a:ext uri="{FF2B5EF4-FFF2-40B4-BE49-F238E27FC236}">
                  <a16:creationId xmlns:a16="http://schemas.microsoft.com/office/drawing/2014/main" id="{72FE5770-3351-4157-24DA-675B101280B0}"/>
                </a:ext>
              </a:extLst>
            </p:cNvPr>
            <p:cNvGrpSpPr>
              <a:grpSpLocks/>
            </p:cNvGrpSpPr>
            <p:nvPr/>
          </p:nvGrpSpPr>
          <p:grpSpPr bwMode="auto">
            <a:xfrm>
              <a:off x="550863" y="1600427"/>
              <a:ext cx="3600450" cy="4859337"/>
              <a:chOff x="293" y="633"/>
              <a:chExt cx="2268" cy="3381"/>
            </a:xfrm>
          </p:grpSpPr>
          <p:pic>
            <p:nvPicPr>
              <p:cNvPr id="13" name="Picture 12" descr="fond_de_plan_projet">
                <a:extLst>
                  <a:ext uri="{FF2B5EF4-FFF2-40B4-BE49-F238E27FC236}">
                    <a16:creationId xmlns:a16="http://schemas.microsoft.com/office/drawing/2014/main" id="{4238FDA8-DB81-7CEB-90DB-11DA44EB0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 y="633"/>
                <a:ext cx="2268" cy="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a:extLst>
                  <a:ext uri="{FF2B5EF4-FFF2-40B4-BE49-F238E27FC236}">
                    <a16:creationId xmlns:a16="http://schemas.microsoft.com/office/drawing/2014/main" id="{A1F37079-065F-B7DB-A3F5-2C1721A4FA1E}"/>
                  </a:ext>
                </a:extLst>
              </p:cNvPr>
              <p:cNvSpPr>
                <a:spLocks/>
              </p:cNvSpPr>
              <p:nvPr/>
            </p:nvSpPr>
            <p:spPr bwMode="auto">
              <a:xfrm>
                <a:off x="864" y="1290"/>
                <a:ext cx="438" cy="888"/>
              </a:xfrm>
              <a:custGeom>
                <a:avLst/>
                <a:gdLst>
                  <a:gd name="T0" fmla="*/ 258 w 438"/>
                  <a:gd name="T1" fmla="*/ 834 h 888"/>
                  <a:gd name="T2" fmla="*/ 312 w 438"/>
                  <a:gd name="T3" fmla="*/ 456 h 888"/>
                  <a:gd name="T4" fmla="*/ 396 w 438"/>
                  <a:gd name="T5" fmla="*/ 378 h 888"/>
                  <a:gd name="T6" fmla="*/ 438 w 438"/>
                  <a:gd name="T7" fmla="*/ 0 h 888"/>
                  <a:gd name="T8" fmla="*/ 276 w 438"/>
                  <a:gd name="T9" fmla="*/ 72 h 888"/>
                  <a:gd name="T10" fmla="*/ 210 w 438"/>
                  <a:gd name="T11" fmla="*/ 306 h 888"/>
                  <a:gd name="T12" fmla="*/ 66 w 438"/>
                  <a:gd name="T13" fmla="*/ 348 h 888"/>
                  <a:gd name="T14" fmla="*/ 6 w 438"/>
                  <a:gd name="T15" fmla="*/ 342 h 888"/>
                  <a:gd name="T16" fmla="*/ 0 w 438"/>
                  <a:gd name="T17" fmla="*/ 558 h 888"/>
                  <a:gd name="T18" fmla="*/ 30 w 438"/>
                  <a:gd name="T19" fmla="*/ 744 h 888"/>
                  <a:gd name="T20" fmla="*/ 102 w 438"/>
                  <a:gd name="T21" fmla="*/ 822 h 888"/>
                  <a:gd name="T22" fmla="*/ 246 w 438"/>
                  <a:gd name="T23" fmla="*/ 888 h 888"/>
                  <a:gd name="T24" fmla="*/ 258 w 438"/>
                  <a:gd name="T25" fmla="*/ 834 h 8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8" h="888">
                    <a:moveTo>
                      <a:pt x="258" y="834"/>
                    </a:moveTo>
                    <a:lnTo>
                      <a:pt x="312" y="456"/>
                    </a:lnTo>
                    <a:lnTo>
                      <a:pt x="396" y="378"/>
                    </a:lnTo>
                    <a:lnTo>
                      <a:pt x="438" y="0"/>
                    </a:lnTo>
                    <a:lnTo>
                      <a:pt x="276" y="72"/>
                    </a:lnTo>
                    <a:lnTo>
                      <a:pt x="210" y="306"/>
                    </a:lnTo>
                    <a:lnTo>
                      <a:pt x="66" y="348"/>
                    </a:lnTo>
                    <a:lnTo>
                      <a:pt x="6" y="342"/>
                    </a:lnTo>
                    <a:lnTo>
                      <a:pt x="0" y="558"/>
                    </a:lnTo>
                    <a:lnTo>
                      <a:pt x="30" y="744"/>
                    </a:lnTo>
                    <a:lnTo>
                      <a:pt x="102" y="822"/>
                    </a:lnTo>
                    <a:lnTo>
                      <a:pt x="246" y="888"/>
                    </a:lnTo>
                    <a:lnTo>
                      <a:pt x="258" y="834"/>
                    </a:lnTo>
                    <a:close/>
                  </a:path>
                </a:pathLst>
              </a:custGeom>
              <a:solidFill>
                <a:schemeClr val="hlink">
                  <a:alpha val="49019"/>
                </a:schemeClr>
              </a:solidFill>
              <a:ln>
                <a:noFill/>
              </a:ln>
              <a:effectLst/>
              <a:extLst>
                <a:ext uri="{91240B29-F687-4F45-9708-019B960494DF}">
                  <a14:hiddenLine xmlns:a14="http://schemas.microsoft.com/office/drawing/2010/main" w="25400" cap="flat" cmpd="sng">
                    <a:solidFill>
                      <a:srgbClr val="FF0000"/>
                    </a:solidFill>
                    <a:prstDash val="dash"/>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15" name="Oval 14">
                <a:extLst>
                  <a:ext uri="{FF2B5EF4-FFF2-40B4-BE49-F238E27FC236}">
                    <a16:creationId xmlns:a16="http://schemas.microsoft.com/office/drawing/2014/main" id="{C77EBB06-5A2C-CBCD-9FEB-D224AB5313BC}"/>
                  </a:ext>
                </a:extLst>
              </p:cNvPr>
              <p:cNvSpPr>
                <a:spLocks noChangeArrowheads="1"/>
              </p:cNvSpPr>
              <p:nvPr/>
            </p:nvSpPr>
            <p:spPr bwMode="auto">
              <a:xfrm>
                <a:off x="1091" y="1525"/>
                <a:ext cx="91" cy="84"/>
              </a:xfrm>
              <a:prstGeom prst="ellipse">
                <a:avLst/>
              </a:prstGeom>
              <a:solidFill>
                <a:srgbClr val="FF0000"/>
              </a:solidFill>
              <a:ln>
                <a:noFill/>
              </a:ln>
              <a:effectLst/>
              <a:extLst>
                <a:ext uri="{91240B29-F687-4F45-9708-019B960494DF}">
                  <a14:hiddenLine xmlns:a14="http://schemas.microsoft.com/office/drawing/2010/main" w="25400" algn="ctr">
                    <a:solidFill>
                      <a:srgbClr val="FF0000"/>
                    </a:solidFill>
                    <a:prstDash val="dash"/>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6" name="Freeform 15">
                <a:extLst>
                  <a:ext uri="{FF2B5EF4-FFF2-40B4-BE49-F238E27FC236}">
                    <a16:creationId xmlns:a16="http://schemas.microsoft.com/office/drawing/2014/main" id="{9D06EE1A-1CC9-B39E-FF12-745551E8083B}"/>
                  </a:ext>
                </a:extLst>
              </p:cNvPr>
              <p:cNvSpPr>
                <a:spLocks/>
              </p:cNvSpPr>
              <p:nvPr/>
            </p:nvSpPr>
            <p:spPr bwMode="auto">
              <a:xfrm>
                <a:off x="1089" y="642"/>
                <a:ext cx="1472" cy="2628"/>
              </a:xfrm>
              <a:custGeom>
                <a:avLst/>
                <a:gdLst>
                  <a:gd name="T0" fmla="*/ 15 w 1503"/>
                  <a:gd name="T1" fmla="*/ 0 h 2628"/>
                  <a:gd name="T2" fmla="*/ 3 w 1503"/>
                  <a:gd name="T3" fmla="*/ 36 h 2628"/>
                  <a:gd name="T4" fmla="*/ 24 w 1503"/>
                  <a:gd name="T5" fmla="*/ 174 h 2628"/>
                  <a:gd name="T6" fmla="*/ 94 w 1503"/>
                  <a:gd name="T7" fmla="*/ 318 h 2628"/>
                  <a:gd name="T8" fmla="*/ 160 w 1503"/>
                  <a:gd name="T9" fmla="*/ 522 h 2628"/>
                  <a:gd name="T10" fmla="*/ 167 w 1503"/>
                  <a:gd name="T11" fmla="*/ 792 h 2628"/>
                  <a:gd name="T12" fmla="*/ 118 w 1503"/>
                  <a:gd name="T13" fmla="*/ 1050 h 2628"/>
                  <a:gd name="T14" fmla="*/ 106 w 1503"/>
                  <a:gd name="T15" fmla="*/ 1320 h 2628"/>
                  <a:gd name="T16" fmla="*/ 128 w 1503"/>
                  <a:gd name="T17" fmla="*/ 1548 h 2628"/>
                  <a:gd name="T18" fmla="*/ 155 w 1503"/>
                  <a:gd name="T19" fmla="*/ 1746 h 2628"/>
                  <a:gd name="T20" fmla="*/ 226 w 1503"/>
                  <a:gd name="T21" fmla="*/ 1884 h 2628"/>
                  <a:gd name="T22" fmla="*/ 315 w 1503"/>
                  <a:gd name="T23" fmla="*/ 2004 h 2628"/>
                  <a:gd name="T24" fmla="*/ 472 w 1503"/>
                  <a:gd name="T25" fmla="*/ 2088 h 2628"/>
                  <a:gd name="T26" fmla="*/ 616 w 1503"/>
                  <a:gd name="T27" fmla="*/ 2220 h 2628"/>
                  <a:gd name="T28" fmla="*/ 742 w 1503"/>
                  <a:gd name="T29" fmla="*/ 2364 h 2628"/>
                  <a:gd name="T30" fmla="*/ 877 w 1503"/>
                  <a:gd name="T31" fmla="*/ 2496 h 2628"/>
                  <a:gd name="T32" fmla="*/ 1069 w 1503"/>
                  <a:gd name="T33" fmla="*/ 2598 h 2628"/>
                  <a:gd name="T34" fmla="*/ 1122 w 1503"/>
                  <a:gd name="T35" fmla="*/ 2628 h 2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03" h="2628">
                    <a:moveTo>
                      <a:pt x="15" y="0"/>
                    </a:moveTo>
                    <a:cubicBezTo>
                      <a:pt x="0" y="23"/>
                      <a:pt x="3" y="11"/>
                      <a:pt x="3" y="36"/>
                    </a:cubicBezTo>
                    <a:lnTo>
                      <a:pt x="27" y="174"/>
                    </a:lnTo>
                    <a:lnTo>
                      <a:pt x="123" y="318"/>
                    </a:lnTo>
                    <a:lnTo>
                      <a:pt x="213" y="522"/>
                    </a:lnTo>
                    <a:lnTo>
                      <a:pt x="225" y="792"/>
                    </a:lnTo>
                    <a:lnTo>
                      <a:pt x="159" y="1050"/>
                    </a:lnTo>
                    <a:lnTo>
                      <a:pt x="141" y="1320"/>
                    </a:lnTo>
                    <a:lnTo>
                      <a:pt x="171" y="1548"/>
                    </a:lnTo>
                    <a:lnTo>
                      <a:pt x="207" y="1746"/>
                    </a:lnTo>
                    <a:lnTo>
                      <a:pt x="303" y="1884"/>
                    </a:lnTo>
                    <a:lnTo>
                      <a:pt x="423" y="2004"/>
                    </a:lnTo>
                    <a:lnTo>
                      <a:pt x="633" y="2088"/>
                    </a:lnTo>
                    <a:lnTo>
                      <a:pt x="825" y="2220"/>
                    </a:lnTo>
                    <a:lnTo>
                      <a:pt x="993" y="2364"/>
                    </a:lnTo>
                    <a:lnTo>
                      <a:pt x="1173" y="2496"/>
                    </a:lnTo>
                    <a:lnTo>
                      <a:pt x="1431" y="2598"/>
                    </a:lnTo>
                    <a:lnTo>
                      <a:pt x="1503" y="2628"/>
                    </a:lnTo>
                  </a:path>
                </a:pathLst>
              </a:custGeom>
              <a:noFill/>
              <a:ln w="25400" cap="flat" cmpd="sng">
                <a:solidFill>
                  <a:srgbClr val="FF0000"/>
                </a:solidFill>
                <a:prstDash val="dash"/>
                <a:round/>
                <a:headEnd type="none" w="sm" len="sm"/>
                <a:tailEnd type="none" w="sm" len="sm"/>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grpSp>
          <p:nvGrpSpPr>
            <p:cNvPr id="10" name="Group 16">
              <a:extLst>
                <a:ext uri="{FF2B5EF4-FFF2-40B4-BE49-F238E27FC236}">
                  <a16:creationId xmlns:a16="http://schemas.microsoft.com/office/drawing/2014/main" id="{EFEB3CFA-939C-2753-88D0-5B889D0CE5DE}"/>
                </a:ext>
              </a:extLst>
            </p:cNvPr>
            <p:cNvGrpSpPr>
              <a:grpSpLocks/>
            </p:cNvGrpSpPr>
            <p:nvPr/>
          </p:nvGrpSpPr>
          <p:grpSpPr bwMode="auto">
            <a:xfrm>
              <a:off x="4275138" y="1582964"/>
              <a:ext cx="2836863" cy="4889383"/>
              <a:chOff x="3349" y="898"/>
              <a:chExt cx="1787" cy="3024"/>
            </a:xfrm>
          </p:grpSpPr>
          <p:pic>
            <p:nvPicPr>
              <p:cNvPr id="11" name="Picture 17" descr="18">
                <a:extLst>
                  <a:ext uri="{FF2B5EF4-FFF2-40B4-BE49-F238E27FC236}">
                    <a16:creationId xmlns:a16="http://schemas.microsoft.com/office/drawing/2014/main" id="{313AE92E-E7F1-37F5-C379-7C18F21E4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734" y="1520"/>
                <a:ext cx="3017"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8">
                <a:extLst>
                  <a:ext uri="{FF2B5EF4-FFF2-40B4-BE49-F238E27FC236}">
                    <a16:creationId xmlns:a16="http://schemas.microsoft.com/office/drawing/2014/main" id="{C5754321-F707-D418-7FBA-BBB259D00FFD}"/>
                  </a:ext>
                </a:extLst>
              </p:cNvPr>
              <p:cNvSpPr>
                <a:spLocks/>
              </p:cNvSpPr>
              <p:nvPr/>
            </p:nvSpPr>
            <p:spPr bwMode="auto">
              <a:xfrm>
                <a:off x="4101" y="898"/>
                <a:ext cx="991" cy="3024"/>
              </a:xfrm>
              <a:custGeom>
                <a:avLst/>
                <a:gdLst>
                  <a:gd name="T0" fmla="*/ 988 w 988"/>
                  <a:gd name="T1" fmla="*/ 3028 h 3028"/>
                  <a:gd name="T2" fmla="*/ 766 w 988"/>
                  <a:gd name="T3" fmla="*/ 2421 h 3028"/>
                  <a:gd name="T4" fmla="*/ 586 w 988"/>
                  <a:gd name="T5" fmla="*/ 1612 h 3028"/>
                  <a:gd name="T6" fmla="*/ 486 w 988"/>
                  <a:gd name="T7" fmla="*/ 1047 h 3028"/>
                  <a:gd name="T8" fmla="*/ 380 w 988"/>
                  <a:gd name="T9" fmla="*/ 761 h 3028"/>
                  <a:gd name="T10" fmla="*/ 185 w 988"/>
                  <a:gd name="T11" fmla="*/ 317 h 3028"/>
                  <a:gd name="T12" fmla="*/ 0 w 988"/>
                  <a:gd name="T13" fmla="*/ 0 h 30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3028">
                    <a:moveTo>
                      <a:pt x="988" y="3028"/>
                    </a:moveTo>
                    <a:lnTo>
                      <a:pt x="766" y="2421"/>
                    </a:lnTo>
                    <a:lnTo>
                      <a:pt x="586" y="1612"/>
                    </a:lnTo>
                    <a:lnTo>
                      <a:pt x="486" y="1047"/>
                    </a:lnTo>
                    <a:lnTo>
                      <a:pt x="380" y="761"/>
                    </a:lnTo>
                    <a:lnTo>
                      <a:pt x="185" y="317"/>
                    </a:lnTo>
                    <a:lnTo>
                      <a:pt x="0" y="0"/>
                    </a:lnTo>
                  </a:path>
                </a:pathLst>
              </a:custGeom>
              <a:noFill/>
              <a:ln w="25400" cap="flat" cmpd="sng">
                <a:solidFill>
                  <a:srgbClr val="FF0000"/>
                </a:solidFill>
                <a:prstDash val="dash"/>
                <a:round/>
                <a:headEnd type="none" w="sm" len="sm"/>
                <a:tailEnd type="none" w="sm" len="sm"/>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grpSp>
    </p:spTree>
    <p:extLst>
      <p:ext uri="{BB962C8B-B14F-4D97-AF65-F5344CB8AC3E}">
        <p14:creationId xmlns:p14="http://schemas.microsoft.com/office/powerpoint/2010/main" val="426923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64</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Projet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18">
            <a:extLst>
              <a:ext uri="{FF2B5EF4-FFF2-40B4-BE49-F238E27FC236}">
                <a16:creationId xmlns:a16="http://schemas.microsoft.com/office/drawing/2014/main" id="{3B88FA86-27F9-4614-D1B5-E2B5A2CD09E2}"/>
              </a:ext>
            </a:extLst>
          </p:cNvPr>
          <p:cNvPicPr preferRelativeResize="0">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646113" y="1379510"/>
            <a:ext cx="3899992" cy="151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3">
            <a:extLst>
              <a:ext uri="{FF2B5EF4-FFF2-40B4-BE49-F238E27FC236}">
                <a16:creationId xmlns:a16="http://schemas.microsoft.com/office/drawing/2014/main" id="{D17F383D-3757-D38C-DA88-5FAF001CAB34}"/>
              </a:ext>
            </a:extLst>
          </p:cNvPr>
          <p:cNvGrpSpPr>
            <a:grpSpLocks/>
          </p:cNvGrpSpPr>
          <p:nvPr/>
        </p:nvGrpSpPr>
        <p:grpSpPr bwMode="auto">
          <a:xfrm>
            <a:off x="654388" y="5185764"/>
            <a:ext cx="3949881" cy="999693"/>
            <a:chOff x="2955" y="3164"/>
            <a:chExt cx="3137" cy="932"/>
          </a:xfrm>
        </p:grpSpPr>
        <p:pic>
          <p:nvPicPr>
            <p:cNvPr id="17" name="Picture 24" descr="coupe">
              <a:extLst>
                <a:ext uri="{FF2B5EF4-FFF2-40B4-BE49-F238E27FC236}">
                  <a16:creationId xmlns:a16="http://schemas.microsoft.com/office/drawing/2014/main" id="{B494CFB6-BD0F-F568-40CE-8A311C6A636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 y="3164"/>
              <a:ext cx="3137"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5">
              <a:extLst>
                <a:ext uri="{FF2B5EF4-FFF2-40B4-BE49-F238E27FC236}">
                  <a16:creationId xmlns:a16="http://schemas.microsoft.com/office/drawing/2014/main" id="{50567B18-F5F4-C33E-1D6E-FCADA70EEFC4}"/>
                </a:ext>
              </a:extLst>
            </p:cNvPr>
            <p:cNvSpPr>
              <a:spLocks noChangeArrowheads="1"/>
            </p:cNvSpPr>
            <p:nvPr/>
          </p:nvSpPr>
          <p:spPr bwMode="auto">
            <a:xfrm>
              <a:off x="3171" y="3606"/>
              <a:ext cx="507" cy="305"/>
            </a:xfrm>
            <a:prstGeom prst="rect">
              <a:avLst/>
            </a:prstGeom>
            <a:solidFill>
              <a:srgbClr val="00CCFF">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9" name="Rectangle 26">
              <a:extLst>
                <a:ext uri="{FF2B5EF4-FFF2-40B4-BE49-F238E27FC236}">
                  <a16:creationId xmlns:a16="http://schemas.microsoft.com/office/drawing/2014/main" id="{CE7E39F4-BF3C-636E-707F-0B5F32D65A5E}"/>
                </a:ext>
              </a:extLst>
            </p:cNvPr>
            <p:cNvSpPr>
              <a:spLocks noChangeArrowheads="1"/>
            </p:cNvSpPr>
            <p:nvPr/>
          </p:nvSpPr>
          <p:spPr bwMode="auto">
            <a:xfrm>
              <a:off x="4818" y="3276"/>
              <a:ext cx="651" cy="522"/>
            </a:xfrm>
            <a:prstGeom prst="rect">
              <a:avLst/>
            </a:prstGeom>
            <a:solidFill>
              <a:srgbClr val="808A8A">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0" name="Freeform 27">
              <a:extLst>
                <a:ext uri="{FF2B5EF4-FFF2-40B4-BE49-F238E27FC236}">
                  <a16:creationId xmlns:a16="http://schemas.microsoft.com/office/drawing/2014/main" id="{E6B2F2F1-86C1-8BA4-F79E-3394F9F1F2A8}"/>
                </a:ext>
              </a:extLst>
            </p:cNvPr>
            <p:cNvSpPr>
              <a:spLocks/>
            </p:cNvSpPr>
            <p:nvPr/>
          </p:nvSpPr>
          <p:spPr bwMode="auto">
            <a:xfrm>
              <a:off x="3186" y="3288"/>
              <a:ext cx="1794" cy="708"/>
            </a:xfrm>
            <a:custGeom>
              <a:avLst/>
              <a:gdLst>
                <a:gd name="T0" fmla="*/ 0 w 1794"/>
                <a:gd name="T1" fmla="*/ 318 h 708"/>
                <a:gd name="T2" fmla="*/ 0 w 1794"/>
                <a:gd name="T3" fmla="*/ 0 h 708"/>
                <a:gd name="T4" fmla="*/ 1630 w 1794"/>
                <a:gd name="T5" fmla="*/ 4 h 708"/>
                <a:gd name="T6" fmla="*/ 1634 w 1794"/>
                <a:gd name="T7" fmla="*/ 512 h 708"/>
                <a:gd name="T8" fmla="*/ 1794 w 1794"/>
                <a:gd name="T9" fmla="*/ 512 h 708"/>
                <a:gd name="T10" fmla="*/ 1794 w 1794"/>
                <a:gd name="T11" fmla="*/ 708 h 708"/>
                <a:gd name="T12" fmla="*/ 492 w 1794"/>
                <a:gd name="T13" fmla="*/ 708 h 708"/>
                <a:gd name="T14" fmla="*/ 492 w 1794"/>
                <a:gd name="T15" fmla="*/ 312 h 708"/>
                <a:gd name="T16" fmla="*/ 0 w 1794"/>
                <a:gd name="T17" fmla="*/ 318 h 7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94" h="708">
                  <a:moveTo>
                    <a:pt x="0" y="318"/>
                  </a:moveTo>
                  <a:lnTo>
                    <a:pt x="0" y="0"/>
                  </a:lnTo>
                  <a:lnTo>
                    <a:pt x="1630" y="4"/>
                  </a:lnTo>
                  <a:lnTo>
                    <a:pt x="1634" y="512"/>
                  </a:lnTo>
                  <a:lnTo>
                    <a:pt x="1794" y="512"/>
                  </a:lnTo>
                  <a:lnTo>
                    <a:pt x="1794" y="708"/>
                  </a:lnTo>
                  <a:lnTo>
                    <a:pt x="492" y="708"/>
                  </a:lnTo>
                  <a:lnTo>
                    <a:pt x="492" y="312"/>
                  </a:lnTo>
                  <a:lnTo>
                    <a:pt x="0" y="318"/>
                  </a:lnTo>
                  <a:close/>
                </a:path>
              </a:pathLst>
            </a:custGeom>
            <a:solidFill>
              <a:srgbClr val="FF9900">
                <a:alpha val="50195"/>
              </a:srgbClr>
            </a:solidFill>
            <a:ln w="254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grpSp>
        <p:nvGrpSpPr>
          <p:cNvPr id="21" name="Gruppo 21">
            <a:extLst>
              <a:ext uri="{FF2B5EF4-FFF2-40B4-BE49-F238E27FC236}">
                <a16:creationId xmlns:a16="http://schemas.microsoft.com/office/drawing/2014/main" id="{A6069C48-E3C5-5BC4-F043-9034177D0219}"/>
              </a:ext>
            </a:extLst>
          </p:cNvPr>
          <p:cNvGrpSpPr/>
          <p:nvPr/>
        </p:nvGrpSpPr>
        <p:grpSpPr>
          <a:xfrm>
            <a:off x="4946797" y="1387461"/>
            <a:ext cx="6964620" cy="4697069"/>
            <a:chOff x="4387850" y="1503363"/>
            <a:chExt cx="4505325" cy="3038475"/>
          </a:xfrm>
        </p:grpSpPr>
        <p:pic>
          <p:nvPicPr>
            <p:cNvPr id="22" name="Picture 9" descr="Situation 06">
              <a:extLst>
                <a:ext uri="{FF2B5EF4-FFF2-40B4-BE49-F238E27FC236}">
                  <a16:creationId xmlns:a16="http://schemas.microsoft.com/office/drawing/2014/main" id="{CE311313-0101-999E-C680-ED3CA889D96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503363"/>
              <a:ext cx="4465637"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2">
              <a:extLst>
                <a:ext uri="{FF2B5EF4-FFF2-40B4-BE49-F238E27FC236}">
                  <a16:creationId xmlns:a16="http://schemas.microsoft.com/office/drawing/2014/main" id="{D68815C6-1D62-E83A-4F0F-C465E8397B11}"/>
                </a:ext>
              </a:extLst>
            </p:cNvPr>
            <p:cNvSpPr>
              <a:spLocks noChangeArrowheads="1"/>
            </p:cNvSpPr>
            <p:nvPr/>
          </p:nvSpPr>
          <p:spPr bwMode="auto">
            <a:xfrm>
              <a:off x="4387850" y="3594100"/>
              <a:ext cx="1263216" cy="806253"/>
            </a:xfrm>
            <a:prstGeom prst="rect">
              <a:avLst/>
            </a:prstGeom>
            <a:solidFill>
              <a:srgbClr val="FFFFFF"/>
            </a:solidFill>
            <a:ln>
              <a:noFill/>
            </a:ln>
            <a:effectLst/>
            <a:extLs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4" name="Rectangle 13">
              <a:extLst>
                <a:ext uri="{FF2B5EF4-FFF2-40B4-BE49-F238E27FC236}">
                  <a16:creationId xmlns:a16="http://schemas.microsoft.com/office/drawing/2014/main" id="{E8109910-2274-EEEA-711F-FBC85224592A}"/>
                </a:ext>
              </a:extLst>
            </p:cNvPr>
            <p:cNvSpPr>
              <a:spLocks noChangeArrowheads="1"/>
            </p:cNvSpPr>
            <p:nvPr/>
          </p:nvSpPr>
          <p:spPr bwMode="auto">
            <a:xfrm>
              <a:off x="4810125" y="2001838"/>
              <a:ext cx="2114550" cy="266700"/>
            </a:xfrm>
            <a:prstGeom prst="rect">
              <a:avLst/>
            </a:prstGeom>
            <a:solidFill>
              <a:srgbClr val="00CCFF">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5" name="Rectangle 14">
              <a:extLst>
                <a:ext uri="{FF2B5EF4-FFF2-40B4-BE49-F238E27FC236}">
                  <a16:creationId xmlns:a16="http://schemas.microsoft.com/office/drawing/2014/main" id="{D08FA6C7-52BB-12E5-46FD-136976402D52}"/>
                </a:ext>
              </a:extLst>
            </p:cNvPr>
            <p:cNvSpPr>
              <a:spLocks noChangeArrowheads="1"/>
            </p:cNvSpPr>
            <p:nvPr/>
          </p:nvSpPr>
          <p:spPr bwMode="auto">
            <a:xfrm>
              <a:off x="4432300" y="3740150"/>
              <a:ext cx="261938" cy="122238"/>
            </a:xfrm>
            <a:prstGeom prst="rect">
              <a:avLst/>
            </a:prstGeom>
            <a:solidFill>
              <a:srgbClr val="00CCFF">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6" name="Rectangle 15">
              <a:extLst>
                <a:ext uri="{FF2B5EF4-FFF2-40B4-BE49-F238E27FC236}">
                  <a16:creationId xmlns:a16="http://schemas.microsoft.com/office/drawing/2014/main" id="{BD22ED0F-67E7-C64B-85E9-CF9149DB1D7D}"/>
                </a:ext>
              </a:extLst>
            </p:cNvPr>
            <p:cNvSpPr>
              <a:spLocks noChangeArrowheads="1"/>
            </p:cNvSpPr>
            <p:nvPr/>
          </p:nvSpPr>
          <p:spPr bwMode="auto">
            <a:xfrm>
              <a:off x="5253038" y="2263775"/>
              <a:ext cx="1671637" cy="404813"/>
            </a:xfrm>
            <a:prstGeom prst="rect">
              <a:avLst/>
            </a:prstGeom>
            <a:solidFill>
              <a:srgbClr val="FF9900">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7" name="Rectangle 16">
              <a:extLst>
                <a:ext uri="{FF2B5EF4-FFF2-40B4-BE49-F238E27FC236}">
                  <a16:creationId xmlns:a16="http://schemas.microsoft.com/office/drawing/2014/main" id="{34EC65B6-3CF8-4AB8-1DC7-5C53DDD35525}"/>
                </a:ext>
              </a:extLst>
            </p:cNvPr>
            <p:cNvSpPr>
              <a:spLocks noChangeArrowheads="1"/>
            </p:cNvSpPr>
            <p:nvPr/>
          </p:nvSpPr>
          <p:spPr bwMode="auto">
            <a:xfrm>
              <a:off x="6672263" y="2668588"/>
              <a:ext cx="261937" cy="290512"/>
            </a:xfrm>
            <a:prstGeom prst="rect">
              <a:avLst/>
            </a:prstGeom>
            <a:solidFill>
              <a:srgbClr val="808A8A">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8" name="Rectangle 17">
              <a:extLst>
                <a:ext uri="{FF2B5EF4-FFF2-40B4-BE49-F238E27FC236}">
                  <a16:creationId xmlns:a16="http://schemas.microsoft.com/office/drawing/2014/main" id="{97187040-DD5E-B504-6EC0-3530AEC1BA1E}"/>
                </a:ext>
              </a:extLst>
            </p:cNvPr>
            <p:cNvSpPr>
              <a:spLocks noChangeArrowheads="1"/>
            </p:cNvSpPr>
            <p:nvPr/>
          </p:nvSpPr>
          <p:spPr bwMode="auto">
            <a:xfrm>
              <a:off x="4432300" y="3921125"/>
              <a:ext cx="261938" cy="122238"/>
            </a:xfrm>
            <a:prstGeom prst="rect">
              <a:avLst/>
            </a:prstGeom>
            <a:solidFill>
              <a:srgbClr val="FF9900">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9" name="Rectangle 18">
              <a:extLst>
                <a:ext uri="{FF2B5EF4-FFF2-40B4-BE49-F238E27FC236}">
                  <a16:creationId xmlns:a16="http://schemas.microsoft.com/office/drawing/2014/main" id="{198E9DC8-FCCF-9018-0BB8-27481EFCBF30}"/>
                </a:ext>
              </a:extLst>
            </p:cNvPr>
            <p:cNvSpPr>
              <a:spLocks noChangeArrowheads="1"/>
            </p:cNvSpPr>
            <p:nvPr/>
          </p:nvSpPr>
          <p:spPr bwMode="auto">
            <a:xfrm>
              <a:off x="4427538" y="4092575"/>
              <a:ext cx="261937" cy="123825"/>
            </a:xfrm>
            <a:prstGeom prst="rect">
              <a:avLst/>
            </a:prstGeom>
            <a:solidFill>
              <a:srgbClr val="808A8A">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30" name="Text Box 19">
              <a:extLst>
                <a:ext uri="{FF2B5EF4-FFF2-40B4-BE49-F238E27FC236}">
                  <a16:creationId xmlns:a16="http://schemas.microsoft.com/office/drawing/2014/main" id="{249F98A8-7A98-1FDD-9560-8CF6023CB61E}"/>
                </a:ext>
              </a:extLst>
            </p:cNvPr>
            <p:cNvSpPr txBox="1">
              <a:spLocks noChangeArrowheads="1"/>
            </p:cNvSpPr>
            <p:nvPr/>
          </p:nvSpPr>
          <p:spPr bwMode="auto">
            <a:xfrm>
              <a:off x="4652518" y="3712152"/>
              <a:ext cx="1380250" cy="27699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a:solidFill>
                    <a:schemeClr val="tx2"/>
                  </a:solidFill>
                  <a:latin typeface="Calibri" panose="020F0502020204030204" pitchFamily="34" charset="0"/>
                  <a:cs typeface="Calibri" panose="020F0502020204030204" pitchFamily="34" charset="0"/>
                </a:rPr>
                <a:t> déchargement rail</a:t>
              </a:r>
              <a:endParaRPr kumimoji="0" lang="fr-FR" altLang="fr-FR" sz="1200">
                <a:solidFill>
                  <a:schemeClr val="tx2"/>
                </a:solidFill>
                <a:latin typeface="Calibri" panose="020F0502020204030204" pitchFamily="34" charset="0"/>
                <a:cs typeface="Calibri" panose="020F0502020204030204" pitchFamily="34" charset="0"/>
              </a:endParaRPr>
            </a:p>
          </p:txBody>
        </p:sp>
        <p:sp>
          <p:nvSpPr>
            <p:cNvPr id="31" name="Text Box 20">
              <a:extLst>
                <a:ext uri="{FF2B5EF4-FFF2-40B4-BE49-F238E27FC236}">
                  <a16:creationId xmlns:a16="http://schemas.microsoft.com/office/drawing/2014/main" id="{CA263BF1-B6B2-B237-926D-0230591C5F7B}"/>
                </a:ext>
              </a:extLst>
            </p:cNvPr>
            <p:cNvSpPr txBox="1">
              <a:spLocks noChangeArrowheads="1"/>
            </p:cNvSpPr>
            <p:nvPr/>
          </p:nvSpPr>
          <p:spPr bwMode="auto">
            <a:xfrm>
              <a:off x="4654106" y="3888808"/>
              <a:ext cx="774251" cy="27699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a:solidFill>
                    <a:schemeClr val="tx2"/>
                  </a:solidFill>
                  <a:latin typeface="Calibri" panose="020F0502020204030204" pitchFamily="34" charset="0"/>
                  <a:cs typeface="Calibri" panose="020F0502020204030204" pitchFamily="34" charset="0"/>
                </a:rPr>
                <a:t> stockage</a:t>
              </a:r>
              <a:endParaRPr kumimoji="0" lang="fr-FR" altLang="fr-FR" sz="1200">
                <a:solidFill>
                  <a:schemeClr val="tx2"/>
                </a:solidFill>
                <a:latin typeface="Calibri" panose="020F0502020204030204" pitchFamily="34" charset="0"/>
                <a:cs typeface="Calibri" panose="020F0502020204030204" pitchFamily="34" charset="0"/>
              </a:endParaRPr>
            </a:p>
          </p:txBody>
        </p:sp>
        <p:sp>
          <p:nvSpPr>
            <p:cNvPr id="32" name="Text Box 21">
              <a:extLst>
                <a:ext uri="{FF2B5EF4-FFF2-40B4-BE49-F238E27FC236}">
                  <a16:creationId xmlns:a16="http://schemas.microsoft.com/office/drawing/2014/main" id="{A997CCFD-3044-3235-D96B-9A899C48D94A}"/>
                </a:ext>
              </a:extLst>
            </p:cNvPr>
            <p:cNvSpPr txBox="1">
              <a:spLocks noChangeArrowheads="1"/>
            </p:cNvSpPr>
            <p:nvPr/>
          </p:nvSpPr>
          <p:spPr bwMode="auto">
            <a:xfrm>
              <a:off x="4646613" y="4068574"/>
              <a:ext cx="745589" cy="27699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a:solidFill>
                    <a:schemeClr val="tx2"/>
                  </a:solidFill>
                  <a:latin typeface="Calibri" panose="020F0502020204030204" pitchFamily="34" charset="0"/>
                  <a:cs typeface="Calibri" panose="020F0502020204030204" pitchFamily="34" charset="0"/>
                </a:rPr>
                <a:t> bureaux</a:t>
              </a:r>
              <a:endParaRPr kumimoji="0" lang="fr-FR" altLang="fr-FR" sz="1200">
                <a:solidFill>
                  <a:schemeClr val="tx2"/>
                </a:solidFill>
                <a:latin typeface="Calibri" panose="020F0502020204030204" pitchFamily="34" charset="0"/>
                <a:cs typeface="Calibri" panose="020F0502020204030204" pitchFamily="34" charset="0"/>
              </a:endParaRPr>
            </a:p>
          </p:txBody>
        </p:sp>
        <p:sp>
          <p:nvSpPr>
            <p:cNvPr id="33" name="Freeform 22">
              <a:extLst>
                <a:ext uri="{FF2B5EF4-FFF2-40B4-BE49-F238E27FC236}">
                  <a16:creationId xmlns:a16="http://schemas.microsoft.com/office/drawing/2014/main" id="{B08B782D-8346-4F66-165D-3113CA47BA7F}"/>
                </a:ext>
              </a:extLst>
            </p:cNvPr>
            <p:cNvSpPr>
              <a:spLocks/>
            </p:cNvSpPr>
            <p:nvPr/>
          </p:nvSpPr>
          <p:spPr bwMode="auto">
            <a:xfrm>
              <a:off x="8304213" y="1835150"/>
              <a:ext cx="257175" cy="1304925"/>
            </a:xfrm>
            <a:custGeom>
              <a:avLst/>
              <a:gdLst>
                <a:gd name="T0" fmla="*/ 2147483646 w 162"/>
                <a:gd name="T1" fmla="*/ 0 h 822"/>
                <a:gd name="T2" fmla="*/ 2147483646 w 162"/>
                <a:gd name="T3" fmla="*/ 2147483646 h 822"/>
                <a:gd name="T4" fmla="*/ 2147483646 w 162"/>
                <a:gd name="T5" fmla="*/ 2147483646 h 822"/>
                <a:gd name="T6" fmla="*/ 0 w 162"/>
                <a:gd name="T7" fmla="*/ 2147483646 h 8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 h="822">
                  <a:moveTo>
                    <a:pt x="12" y="0"/>
                  </a:moveTo>
                  <a:lnTo>
                    <a:pt x="60" y="300"/>
                  </a:lnTo>
                  <a:lnTo>
                    <a:pt x="162" y="798"/>
                  </a:lnTo>
                  <a:lnTo>
                    <a:pt x="0" y="822"/>
                  </a:lnTo>
                </a:path>
              </a:pathLst>
            </a:custGeom>
            <a:noFill/>
            <a:ln w="22225" cap="flat" cmpd="sng">
              <a:solidFill>
                <a:srgbClr val="FF0000"/>
              </a:solidFill>
              <a:prstDash val="solid"/>
              <a:round/>
              <a:headEnd type="stealth" w="lg" len="lg"/>
              <a:tailEnd type="stealth" w="lg" len="lg"/>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pic>
        <p:nvPicPr>
          <p:cNvPr id="34" name="Picture 11" descr="18">
            <a:extLst>
              <a:ext uri="{FF2B5EF4-FFF2-40B4-BE49-F238E27FC236}">
                <a16:creationId xmlns:a16="http://schemas.microsoft.com/office/drawing/2014/main" id="{E8510767-E4A1-EA42-255F-2A0DB7DFD5E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812" y="2966337"/>
            <a:ext cx="3899992" cy="226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44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65</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Détermination offre en stationnement selon norme VSS 40 281</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B389A72A-1E55-2A03-ECBE-40685BE5B34B}"/>
              </a:ext>
            </a:extLst>
          </p:cNvPr>
          <p:cNvSpPr txBox="1">
            <a:spLocks noChangeArrowheads="1"/>
          </p:cNvSpPr>
          <p:nvPr/>
        </p:nvSpPr>
        <p:spPr bwMode="auto">
          <a:xfrm>
            <a:off x="2499824" y="3689688"/>
            <a:ext cx="2870200"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13’380 m</a:t>
            </a:r>
            <a:r>
              <a:rPr kumimoji="0" lang="fr-CH" altLang="fr-FR" sz="1700" b="0" baseline="30000">
                <a:latin typeface="Calibri" panose="020F0502020204030204" pitchFamily="34" charset="0"/>
                <a:cs typeface="Calibri" panose="020F0502020204030204" pitchFamily="34" charset="0"/>
              </a:rPr>
              <a:t>2</a:t>
            </a:r>
            <a:r>
              <a:rPr kumimoji="0" lang="fr-CH" altLang="fr-FR" sz="1700" b="0">
                <a:latin typeface="Calibri" panose="020F0502020204030204" pitchFamily="34" charset="0"/>
                <a:cs typeface="Calibri" panose="020F0502020204030204" pitchFamily="34" charset="0"/>
              </a:rPr>
              <a:t> entrepôts</a:t>
            </a:r>
          </a:p>
        </p:txBody>
      </p:sp>
      <p:sp>
        <p:nvSpPr>
          <p:cNvPr id="7" name="Text Box 19">
            <a:extLst>
              <a:ext uri="{FF2B5EF4-FFF2-40B4-BE49-F238E27FC236}">
                <a16:creationId xmlns:a16="http://schemas.microsoft.com/office/drawing/2014/main" id="{01FC51DA-88BB-3744-0003-1734957963CE}"/>
              </a:ext>
            </a:extLst>
          </p:cNvPr>
          <p:cNvSpPr txBox="1">
            <a:spLocks noChangeArrowheads="1"/>
          </p:cNvSpPr>
          <p:nvPr/>
        </p:nvSpPr>
        <p:spPr bwMode="auto">
          <a:xfrm>
            <a:off x="5392249" y="3688100"/>
            <a:ext cx="1431925"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0.1 p + 0.01 v</a:t>
            </a:r>
          </a:p>
        </p:txBody>
      </p:sp>
      <p:sp>
        <p:nvSpPr>
          <p:cNvPr id="17" name="Text Box 22">
            <a:extLst>
              <a:ext uri="{FF2B5EF4-FFF2-40B4-BE49-F238E27FC236}">
                <a16:creationId xmlns:a16="http://schemas.microsoft.com/office/drawing/2014/main" id="{1C93E6D6-2D8F-6209-D131-7173835242B9}"/>
              </a:ext>
            </a:extLst>
          </p:cNvPr>
          <p:cNvSpPr txBox="1">
            <a:spLocks noChangeArrowheads="1"/>
          </p:cNvSpPr>
          <p:nvPr/>
        </p:nvSpPr>
        <p:spPr bwMode="auto">
          <a:xfrm>
            <a:off x="6835287" y="3688100"/>
            <a:ext cx="2878137"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13.4  +  1.3  = 14.7 cases</a:t>
            </a:r>
          </a:p>
        </p:txBody>
      </p:sp>
      <p:sp>
        <p:nvSpPr>
          <p:cNvPr id="18" name="Text Box 17">
            <a:extLst>
              <a:ext uri="{FF2B5EF4-FFF2-40B4-BE49-F238E27FC236}">
                <a16:creationId xmlns:a16="http://schemas.microsoft.com/office/drawing/2014/main" id="{3AE7B52D-E215-DC83-7DB0-D6C40A68240F}"/>
              </a:ext>
            </a:extLst>
          </p:cNvPr>
          <p:cNvSpPr txBox="1">
            <a:spLocks noChangeArrowheads="1"/>
          </p:cNvSpPr>
          <p:nvPr/>
        </p:nvSpPr>
        <p:spPr bwMode="auto">
          <a:xfrm>
            <a:off x="2499824" y="4265613"/>
            <a:ext cx="2870200"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5’435 m</a:t>
            </a:r>
            <a:r>
              <a:rPr kumimoji="0" lang="fr-CH" altLang="fr-FR" sz="1700" b="0" baseline="30000">
                <a:latin typeface="Calibri" panose="020F0502020204030204" pitchFamily="34" charset="0"/>
                <a:cs typeface="Calibri" panose="020F0502020204030204" pitchFamily="34" charset="0"/>
              </a:rPr>
              <a:t>2</a:t>
            </a:r>
            <a:r>
              <a:rPr kumimoji="0" lang="fr-CH" altLang="fr-FR" sz="1700" b="0">
                <a:latin typeface="Calibri" panose="020F0502020204030204" pitchFamily="34" charset="0"/>
                <a:cs typeface="Calibri" panose="020F0502020204030204" pitchFamily="34" charset="0"/>
              </a:rPr>
              <a:t> halles chargement     </a:t>
            </a:r>
            <a:endParaRPr kumimoji="0" lang="fr-FR" altLang="fr-FR" sz="1700" b="0">
              <a:latin typeface="Calibri" panose="020F0502020204030204" pitchFamily="34" charset="0"/>
              <a:cs typeface="Calibri" panose="020F0502020204030204" pitchFamily="34" charset="0"/>
            </a:endParaRPr>
          </a:p>
        </p:txBody>
      </p:sp>
      <p:sp>
        <p:nvSpPr>
          <p:cNvPr id="19" name="Text Box 23">
            <a:extLst>
              <a:ext uri="{FF2B5EF4-FFF2-40B4-BE49-F238E27FC236}">
                <a16:creationId xmlns:a16="http://schemas.microsoft.com/office/drawing/2014/main" id="{270B262D-8298-C26D-C69B-B50450760F51}"/>
              </a:ext>
            </a:extLst>
          </p:cNvPr>
          <p:cNvSpPr txBox="1">
            <a:spLocks noChangeArrowheads="1"/>
          </p:cNvSpPr>
          <p:nvPr/>
        </p:nvSpPr>
        <p:spPr bwMode="auto">
          <a:xfrm>
            <a:off x="5389074" y="4265613"/>
            <a:ext cx="143986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 p + 0.2 v  </a:t>
            </a:r>
          </a:p>
        </p:txBody>
      </p:sp>
      <p:sp>
        <p:nvSpPr>
          <p:cNvPr id="20" name="Text Box 25">
            <a:extLst>
              <a:ext uri="{FF2B5EF4-FFF2-40B4-BE49-F238E27FC236}">
                <a16:creationId xmlns:a16="http://schemas.microsoft.com/office/drawing/2014/main" id="{D6DE48C5-EED0-B227-5880-2933A5A4EC81}"/>
              </a:ext>
            </a:extLst>
          </p:cNvPr>
          <p:cNvSpPr txBox="1">
            <a:spLocks noChangeArrowheads="1"/>
          </p:cNvSpPr>
          <p:nvPr/>
        </p:nvSpPr>
        <p:spPr bwMode="auto">
          <a:xfrm>
            <a:off x="6835287" y="4268788"/>
            <a:ext cx="2878137"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54.3 + 10.9 = 65.2 cases</a:t>
            </a:r>
          </a:p>
        </p:txBody>
      </p:sp>
      <p:sp>
        <p:nvSpPr>
          <p:cNvPr id="21" name="Text Box 18">
            <a:extLst>
              <a:ext uri="{FF2B5EF4-FFF2-40B4-BE49-F238E27FC236}">
                <a16:creationId xmlns:a16="http://schemas.microsoft.com/office/drawing/2014/main" id="{BE4DE474-A749-37FE-28A9-2701E18FA033}"/>
              </a:ext>
            </a:extLst>
          </p:cNvPr>
          <p:cNvSpPr txBox="1">
            <a:spLocks noChangeArrowheads="1"/>
          </p:cNvSpPr>
          <p:nvPr/>
        </p:nvSpPr>
        <p:spPr bwMode="auto">
          <a:xfrm>
            <a:off x="2487124" y="4834043"/>
            <a:ext cx="2882900"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1’740 m</a:t>
            </a:r>
            <a:r>
              <a:rPr kumimoji="0" lang="fr-CH" altLang="fr-FR" sz="1700" b="0" baseline="30000">
                <a:latin typeface="Calibri" panose="020F0502020204030204" pitchFamily="34" charset="0"/>
                <a:cs typeface="Calibri" panose="020F0502020204030204" pitchFamily="34" charset="0"/>
              </a:rPr>
              <a:t>2</a:t>
            </a:r>
            <a:r>
              <a:rPr kumimoji="0" lang="fr-CH" altLang="fr-FR" sz="1700" b="0">
                <a:latin typeface="Calibri" panose="020F0502020204030204" pitchFamily="34" charset="0"/>
                <a:cs typeface="Calibri" panose="020F0502020204030204" pitchFamily="34" charset="0"/>
              </a:rPr>
              <a:t> locaux administratifs</a:t>
            </a:r>
          </a:p>
        </p:txBody>
      </p:sp>
      <p:sp>
        <p:nvSpPr>
          <p:cNvPr id="22" name="Text Box 26">
            <a:extLst>
              <a:ext uri="{FF2B5EF4-FFF2-40B4-BE49-F238E27FC236}">
                <a16:creationId xmlns:a16="http://schemas.microsoft.com/office/drawing/2014/main" id="{7EAC50D0-337E-A848-9D53-F4D8C8F8AF3E}"/>
              </a:ext>
            </a:extLst>
          </p:cNvPr>
          <p:cNvSpPr txBox="1">
            <a:spLocks noChangeArrowheads="1"/>
          </p:cNvSpPr>
          <p:nvPr/>
        </p:nvSpPr>
        <p:spPr bwMode="auto">
          <a:xfrm>
            <a:off x="5379549" y="4828135"/>
            <a:ext cx="1457325"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2 p + 0.5 v</a:t>
            </a:r>
          </a:p>
        </p:txBody>
      </p:sp>
      <p:sp>
        <p:nvSpPr>
          <p:cNvPr id="23" name="Text Box 28">
            <a:extLst>
              <a:ext uri="{FF2B5EF4-FFF2-40B4-BE49-F238E27FC236}">
                <a16:creationId xmlns:a16="http://schemas.microsoft.com/office/drawing/2014/main" id="{09955951-0C25-FFBF-9FDA-AF5074EA40A2}"/>
              </a:ext>
            </a:extLst>
          </p:cNvPr>
          <p:cNvSpPr txBox="1">
            <a:spLocks noChangeArrowheads="1"/>
          </p:cNvSpPr>
          <p:nvPr/>
        </p:nvSpPr>
        <p:spPr bwMode="auto">
          <a:xfrm>
            <a:off x="6828937" y="4823816"/>
            <a:ext cx="2878137"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 34.8 + 8.7  = 43.5 cases</a:t>
            </a:r>
          </a:p>
        </p:txBody>
      </p:sp>
      <p:sp>
        <p:nvSpPr>
          <p:cNvPr id="24" name="Text Box 31">
            <a:extLst>
              <a:ext uri="{FF2B5EF4-FFF2-40B4-BE49-F238E27FC236}">
                <a16:creationId xmlns:a16="http://schemas.microsoft.com/office/drawing/2014/main" id="{8D28DB8D-FCBD-80C8-9B7E-D12D91066374}"/>
              </a:ext>
            </a:extLst>
          </p:cNvPr>
          <p:cNvSpPr txBox="1">
            <a:spLocks noChangeArrowheads="1"/>
          </p:cNvSpPr>
          <p:nvPr/>
        </p:nvSpPr>
        <p:spPr bwMode="auto">
          <a:xfrm>
            <a:off x="6835287" y="5378973"/>
            <a:ext cx="2884487" cy="400110"/>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2000">
                <a:solidFill>
                  <a:schemeClr val="tx2"/>
                </a:solidFill>
                <a:latin typeface="Calibri" panose="020F0502020204030204" pitchFamily="34" charset="0"/>
                <a:cs typeface="Calibri" panose="020F0502020204030204" pitchFamily="34" charset="0"/>
              </a:rPr>
              <a:t>Total = 124 </a:t>
            </a:r>
            <a:r>
              <a:rPr kumimoji="0" lang="fr-CH" altLang="fr-FR" sz="2000" b="0">
                <a:latin typeface="Calibri" panose="020F0502020204030204" pitchFamily="34" charset="0"/>
                <a:cs typeface="Calibri" panose="020F0502020204030204" pitchFamily="34" charset="0"/>
              </a:rPr>
              <a:t>cases</a:t>
            </a:r>
            <a:endParaRPr kumimoji="0" lang="fr-CH" altLang="fr-FR" sz="2000">
              <a:solidFill>
                <a:schemeClr val="tx2"/>
              </a:solidFill>
              <a:latin typeface="Calibri" panose="020F0502020204030204" pitchFamily="34" charset="0"/>
              <a:cs typeface="Calibri" panose="020F0502020204030204" pitchFamily="34" charset="0"/>
            </a:endParaRPr>
          </a:p>
        </p:txBody>
      </p:sp>
      <p:grpSp>
        <p:nvGrpSpPr>
          <p:cNvPr id="25" name="Gruppo 19">
            <a:extLst>
              <a:ext uri="{FF2B5EF4-FFF2-40B4-BE49-F238E27FC236}">
                <a16:creationId xmlns:a16="http://schemas.microsoft.com/office/drawing/2014/main" id="{ED5A451B-85D3-ED97-5299-9BC219C89DFC}"/>
              </a:ext>
            </a:extLst>
          </p:cNvPr>
          <p:cNvGrpSpPr/>
          <p:nvPr/>
        </p:nvGrpSpPr>
        <p:grpSpPr>
          <a:xfrm>
            <a:off x="2495062" y="1559213"/>
            <a:ext cx="2880804" cy="1206525"/>
            <a:chOff x="2495062" y="1671638"/>
            <a:chExt cx="2880804" cy="1206525"/>
          </a:xfrm>
        </p:grpSpPr>
        <p:sp>
          <p:nvSpPr>
            <p:cNvPr id="26" name="ZoneTexte 1">
              <a:extLst>
                <a:ext uri="{FF2B5EF4-FFF2-40B4-BE49-F238E27FC236}">
                  <a16:creationId xmlns:a16="http://schemas.microsoft.com/office/drawing/2014/main" id="{41645199-3ED2-2694-E281-F0111B680AB3}"/>
                </a:ext>
              </a:extLst>
            </p:cNvPr>
            <p:cNvSpPr txBox="1">
              <a:spLocks noChangeArrowheads="1"/>
            </p:cNvSpPr>
            <p:nvPr/>
          </p:nvSpPr>
          <p:spPr bwMode="auto">
            <a:xfrm>
              <a:off x="2495062" y="1671638"/>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1</a:t>
              </a:r>
            </a:p>
          </p:txBody>
        </p:sp>
        <p:sp>
          <p:nvSpPr>
            <p:cNvPr id="27" name="Rettangolo 15">
              <a:extLst>
                <a:ext uri="{FF2B5EF4-FFF2-40B4-BE49-F238E27FC236}">
                  <a16:creationId xmlns:a16="http://schemas.microsoft.com/office/drawing/2014/main" id="{81BDD593-E3FF-3E8F-1AC3-866B04CDAE68}"/>
                </a:ext>
              </a:extLst>
            </p:cNvPr>
            <p:cNvSpPr/>
            <p:nvPr/>
          </p:nvSpPr>
          <p:spPr>
            <a:xfrm>
              <a:off x="2500417" y="2106224"/>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8" name="Text Box 15">
              <a:extLst>
                <a:ext uri="{FF2B5EF4-FFF2-40B4-BE49-F238E27FC236}">
                  <a16:creationId xmlns:a16="http://schemas.microsoft.com/office/drawing/2014/main" id="{22502C6C-2D12-28F2-D44E-97343E18ECE4}"/>
                </a:ext>
              </a:extLst>
            </p:cNvPr>
            <p:cNvSpPr txBox="1">
              <a:spLocks noChangeArrowheads="1"/>
            </p:cNvSpPr>
            <p:nvPr/>
          </p:nvSpPr>
          <p:spPr bwMode="auto">
            <a:xfrm>
              <a:off x="2500417" y="2168791"/>
              <a:ext cx="287544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Surface construite </a:t>
              </a:r>
            </a:p>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pour chaque affectation</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29" name="Gruppo 49">
            <a:extLst>
              <a:ext uri="{FF2B5EF4-FFF2-40B4-BE49-F238E27FC236}">
                <a16:creationId xmlns:a16="http://schemas.microsoft.com/office/drawing/2014/main" id="{656A732E-B5E7-5783-6B67-52CB4A17D5AE}"/>
              </a:ext>
            </a:extLst>
          </p:cNvPr>
          <p:cNvGrpSpPr/>
          <p:nvPr/>
        </p:nvGrpSpPr>
        <p:grpSpPr>
          <a:xfrm>
            <a:off x="6824973" y="1560699"/>
            <a:ext cx="2880804" cy="1206525"/>
            <a:chOff x="6794993" y="1605669"/>
            <a:chExt cx="2880804" cy="1206525"/>
          </a:xfrm>
        </p:grpSpPr>
        <p:sp>
          <p:nvSpPr>
            <p:cNvPr id="30" name="ZoneTexte 1">
              <a:extLst>
                <a:ext uri="{FF2B5EF4-FFF2-40B4-BE49-F238E27FC236}">
                  <a16:creationId xmlns:a16="http://schemas.microsoft.com/office/drawing/2014/main" id="{56323A84-DDFA-8243-C0B1-93424F807BDE}"/>
                </a:ext>
              </a:extLst>
            </p:cNvPr>
            <p:cNvSpPr txBox="1">
              <a:spLocks noChangeArrowheads="1"/>
            </p:cNvSpPr>
            <p:nvPr/>
          </p:nvSpPr>
          <p:spPr bwMode="auto">
            <a:xfrm>
              <a:off x="6794993" y="1605669"/>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2</a:t>
              </a:r>
            </a:p>
          </p:txBody>
        </p:sp>
        <p:sp>
          <p:nvSpPr>
            <p:cNvPr id="31" name="Rettangolo 38">
              <a:extLst>
                <a:ext uri="{FF2B5EF4-FFF2-40B4-BE49-F238E27FC236}">
                  <a16:creationId xmlns:a16="http://schemas.microsoft.com/office/drawing/2014/main" id="{C2464F67-336F-2F9D-F85F-4327600B4152}"/>
                </a:ext>
              </a:extLst>
            </p:cNvPr>
            <p:cNvSpPr/>
            <p:nvPr/>
          </p:nvSpPr>
          <p:spPr>
            <a:xfrm>
              <a:off x="6800348" y="2040255"/>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2" name="Text Box 15">
              <a:extLst>
                <a:ext uri="{FF2B5EF4-FFF2-40B4-BE49-F238E27FC236}">
                  <a16:creationId xmlns:a16="http://schemas.microsoft.com/office/drawing/2014/main" id="{D959847F-F08F-F628-9A3F-4D352792590D}"/>
                </a:ext>
              </a:extLst>
            </p:cNvPr>
            <p:cNvSpPr txBox="1">
              <a:spLocks noChangeArrowheads="1"/>
            </p:cNvSpPr>
            <p:nvPr/>
          </p:nvSpPr>
          <p:spPr bwMode="auto">
            <a:xfrm>
              <a:off x="6800348" y="2102822"/>
              <a:ext cx="287544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Calcul du besoin en </a:t>
              </a:r>
            </a:p>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cases de stationnement</a:t>
              </a:r>
            </a:p>
          </p:txBody>
        </p:sp>
      </p:grpSp>
      <p:grpSp>
        <p:nvGrpSpPr>
          <p:cNvPr id="33" name="Gruppo 42">
            <a:extLst>
              <a:ext uri="{FF2B5EF4-FFF2-40B4-BE49-F238E27FC236}">
                <a16:creationId xmlns:a16="http://schemas.microsoft.com/office/drawing/2014/main" id="{4C3181E1-B1B6-0494-837C-C5CADEF836FF}"/>
              </a:ext>
            </a:extLst>
          </p:cNvPr>
          <p:cNvGrpSpPr/>
          <p:nvPr/>
        </p:nvGrpSpPr>
        <p:grpSpPr>
          <a:xfrm>
            <a:off x="2494575" y="3215118"/>
            <a:ext cx="2875449" cy="369332"/>
            <a:chOff x="2494575" y="3215118"/>
            <a:chExt cx="2875449" cy="369332"/>
          </a:xfrm>
        </p:grpSpPr>
        <p:sp>
          <p:nvSpPr>
            <p:cNvPr id="34" name="Rettangolo 40">
              <a:extLst>
                <a:ext uri="{FF2B5EF4-FFF2-40B4-BE49-F238E27FC236}">
                  <a16:creationId xmlns:a16="http://schemas.microsoft.com/office/drawing/2014/main" id="{ACBA39DE-88FA-A3BE-3895-ABFAE3CC1654}"/>
                </a:ext>
              </a:extLst>
            </p:cNvPr>
            <p:cNvSpPr/>
            <p:nvPr/>
          </p:nvSpPr>
          <p:spPr>
            <a:xfrm>
              <a:off x="2502888" y="3235682"/>
              <a:ext cx="2860553" cy="334728"/>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5" name="Text Box 15">
              <a:extLst>
                <a:ext uri="{FF2B5EF4-FFF2-40B4-BE49-F238E27FC236}">
                  <a16:creationId xmlns:a16="http://schemas.microsoft.com/office/drawing/2014/main" id="{A2DF8D8D-552E-C4CA-4164-AFB73585B48A}"/>
                </a:ext>
              </a:extLst>
            </p:cNvPr>
            <p:cNvSpPr txBox="1">
              <a:spLocks noChangeArrowheads="1"/>
            </p:cNvSpPr>
            <p:nvPr/>
          </p:nvSpPr>
          <p:spPr bwMode="auto">
            <a:xfrm>
              <a:off x="2494575" y="3215118"/>
              <a:ext cx="2875449"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Données du projet</a:t>
              </a:r>
            </a:p>
          </p:txBody>
        </p:sp>
      </p:grpSp>
      <p:grpSp>
        <p:nvGrpSpPr>
          <p:cNvPr id="36" name="Gruppo 43">
            <a:extLst>
              <a:ext uri="{FF2B5EF4-FFF2-40B4-BE49-F238E27FC236}">
                <a16:creationId xmlns:a16="http://schemas.microsoft.com/office/drawing/2014/main" id="{D75ACAAB-A065-FF81-AB9D-A6678679309F}"/>
              </a:ext>
            </a:extLst>
          </p:cNvPr>
          <p:cNvGrpSpPr/>
          <p:nvPr/>
        </p:nvGrpSpPr>
        <p:grpSpPr>
          <a:xfrm>
            <a:off x="6821349" y="3215033"/>
            <a:ext cx="2875449" cy="369332"/>
            <a:chOff x="2494575" y="3215118"/>
            <a:chExt cx="2875449" cy="369332"/>
          </a:xfrm>
        </p:grpSpPr>
        <p:sp>
          <p:nvSpPr>
            <p:cNvPr id="37" name="Rettangolo 44">
              <a:extLst>
                <a:ext uri="{FF2B5EF4-FFF2-40B4-BE49-F238E27FC236}">
                  <a16:creationId xmlns:a16="http://schemas.microsoft.com/office/drawing/2014/main" id="{92323BED-AD86-C246-20F6-E54CF1B956E5}"/>
                </a:ext>
              </a:extLst>
            </p:cNvPr>
            <p:cNvSpPr/>
            <p:nvPr/>
          </p:nvSpPr>
          <p:spPr>
            <a:xfrm>
              <a:off x="2502888" y="3235682"/>
              <a:ext cx="2860553" cy="334728"/>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8" name="Text Box 15">
              <a:extLst>
                <a:ext uri="{FF2B5EF4-FFF2-40B4-BE49-F238E27FC236}">
                  <a16:creationId xmlns:a16="http://schemas.microsoft.com/office/drawing/2014/main" id="{735E24DF-1516-9EBE-786E-C030A205FD74}"/>
                </a:ext>
              </a:extLst>
            </p:cNvPr>
            <p:cNvSpPr txBox="1">
              <a:spLocks noChangeArrowheads="1"/>
            </p:cNvSpPr>
            <p:nvPr/>
          </p:nvSpPr>
          <p:spPr bwMode="auto">
            <a:xfrm>
              <a:off x="2494575" y="3215118"/>
              <a:ext cx="2875449"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Places de stationnement</a:t>
              </a:r>
            </a:p>
          </p:txBody>
        </p:sp>
      </p:grpSp>
      <p:grpSp>
        <p:nvGrpSpPr>
          <p:cNvPr id="39" name="Gruppo 46">
            <a:extLst>
              <a:ext uri="{FF2B5EF4-FFF2-40B4-BE49-F238E27FC236}">
                <a16:creationId xmlns:a16="http://schemas.microsoft.com/office/drawing/2014/main" id="{6A3DC005-F9AD-A091-C72D-16C69EFF0519}"/>
              </a:ext>
            </a:extLst>
          </p:cNvPr>
          <p:cNvGrpSpPr/>
          <p:nvPr/>
        </p:nvGrpSpPr>
        <p:grpSpPr>
          <a:xfrm>
            <a:off x="5397562" y="3215673"/>
            <a:ext cx="1397431" cy="369332"/>
            <a:chOff x="2494575" y="3215118"/>
            <a:chExt cx="2875448" cy="369332"/>
          </a:xfrm>
        </p:grpSpPr>
        <p:sp>
          <p:nvSpPr>
            <p:cNvPr id="40" name="Rettangolo 47">
              <a:extLst>
                <a:ext uri="{FF2B5EF4-FFF2-40B4-BE49-F238E27FC236}">
                  <a16:creationId xmlns:a16="http://schemas.microsoft.com/office/drawing/2014/main" id="{36226FA3-33E0-B36C-F5A9-F3AE06E60427}"/>
                </a:ext>
              </a:extLst>
            </p:cNvPr>
            <p:cNvSpPr/>
            <p:nvPr/>
          </p:nvSpPr>
          <p:spPr>
            <a:xfrm>
              <a:off x="2502888" y="3235682"/>
              <a:ext cx="2860553" cy="334728"/>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1" name="Text Box 15">
              <a:extLst>
                <a:ext uri="{FF2B5EF4-FFF2-40B4-BE49-F238E27FC236}">
                  <a16:creationId xmlns:a16="http://schemas.microsoft.com/office/drawing/2014/main" id="{8614223D-2B02-567D-672A-7C969AC548F1}"/>
                </a:ext>
              </a:extLst>
            </p:cNvPr>
            <p:cNvSpPr txBox="1">
              <a:spLocks noChangeArrowheads="1"/>
            </p:cNvSpPr>
            <p:nvPr/>
          </p:nvSpPr>
          <p:spPr bwMode="auto">
            <a:xfrm>
              <a:off x="2494575" y="3215118"/>
              <a:ext cx="2875448"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VSS 40 281</a:t>
              </a:r>
            </a:p>
          </p:txBody>
        </p:sp>
      </p:grpSp>
    </p:spTree>
    <p:extLst>
      <p:ext uri="{BB962C8B-B14F-4D97-AF65-F5344CB8AC3E}">
        <p14:creationId xmlns:p14="http://schemas.microsoft.com/office/powerpoint/2010/main" val="400717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66</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Réduction des besoins en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7">
            <a:extLst>
              <a:ext uri="{FF2B5EF4-FFF2-40B4-BE49-F238E27FC236}">
                <a16:creationId xmlns:a16="http://schemas.microsoft.com/office/drawing/2014/main" id="{89A0E1E5-0313-5C95-7C9D-56C82D80D07C}"/>
              </a:ext>
            </a:extLst>
          </p:cNvPr>
          <p:cNvGrpSpPr/>
          <p:nvPr/>
        </p:nvGrpSpPr>
        <p:grpSpPr>
          <a:xfrm>
            <a:off x="2344729" y="2895831"/>
            <a:ext cx="7489825" cy="2605087"/>
            <a:chOff x="1579563" y="2760663"/>
            <a:chExt cx="7489825" cy="2605087"/>
          </a:xfrm>
        </p:grpSpPr>
        <p:pic>
          <p:nvPicPr>
            <p:cNvPr id="7" name="Picture 31">
              <a:extLst>
                <a:ext uri="{FF2B5EF4-FFF2-40B4-BE49-F238E27FC236}">
                  <a16:creationId xmlns:a16="http://schemas.microsoft.com/office/drawing/2014/main" id="{37E42321-2FFE-4E81-C2CD-37BF30486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2760663"/>
              <a:ext cx="7489825" cy="260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3D6CD7E4-08B5-093B-BC5E-C7FEA1660F81}"/>
                </a:ext>
              </a:extLst>
            </p:cNvPr>
            <p:cNvSpPr>
              <a:spLocks noChangeArrowheads="1"/>
            </p:cNvSpPr>
            <p:nvPr/>
          </p:nvSpPr>
          <p:spPr bwMode="auto">
            <a:xfrm>
              <a:off x="5286375" y="5041900"/>
              <a:ext cx="1792288" cy="247650"/>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pSp>
        <p:nvGrpSpPr>
          <p:cNvPr id="9" name="Gruppo 14">
            <a:extLst>
              <a:ext uri="{FF2B5EF4-FFF2-40B4-BE49-F238E27FC236}">
                <a16:creationId xmlns:a16="http://schemas.microsoft.com/office/drawing/2014/main" id="{5C25D81D-339C-6CFE-9546-27C7E7CAAEDC}"/>
              </a:ext>
            </a:extLst>
          </p:cNvPr>
          <p:cNvGrpSpPr/>
          <p:nvPr/>
        </p:nvGrpSpPr>
        <p:grpSpPr>
          <a:xfrm>
            <a:off x="4654011" y="1562283"/>
            <a:ext cx="2880804" cy="1206525"/>
            <a:chOff x="2495062" y="1671638"/>
            <a:chExt cx="2880804" cy="1206525"/>
          </a:xfrm>
        </p:grpSpPr>
        <p:sp>
          <p:nvSpPr>
            <p:cNvPr id="10" name="ZoneTexte 1">
              <a:extLst>
                <a:ext uri="{FF2B5EF4-FFF2-40B4-BE49-F238E27FC236}">
                  <a16:creationId xmlns:a16="http://schemas.microsoft.com/office/drawing/2014/main" id="{77F8884F-56C4-CD5F-872B-66914FF0EDAF}"/>
                </a:ext>
              </a:extLst>
            </p:cNvPr>
            <p:cNvSpPr txBox="1">
              <a:spLocks noChangeArrowheads="1"/>
            </p:cNvSpPr>
            <p:nvPr/>
          </p:nvSpPr>
          <p:spPr bwMode="auto">
            <a:xfrm>
              <a:off x="2495062" y="1671638"/>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3</a:t>
              </a:r>
            </a:p>
          </p:txBody>
        </p:sp>
        <p:sp>
          <p:nvSpPr>
            <p:cNvPr id="11" name="Rettangolo 16">
              <a:extLst>
                <a:ext uri="{FF2B5EF4-FFF2-40B4-BE49-F238E27FC236}">
                  <a16:creationId xmlns:a16="http://schemas.microsoft.com/office/drawing/2014/main" id="{01A8E677-A7E8-B74B-A083-4E1D5515709E}"/>
                </a:ext>
              </a:extLst>
            </p:cNvPr>
            <p:cNvSpPr/>
            <p:nvPr/>
          </p:nvSpPr>
          <p:spPr>
            <a:xfrm>
              <a:off x="2500417" y="2106224"/>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2" name="Text Box 15">
              <a:extLst>
                <a:ext uri="{FF2B5EF4-FFF2-40B4-BE49-F238E27FC236}">
                  <a16:creationId xmlns:a16="http://schemas.microsoft.com/office/drawing/2014/main" id="{FEA923B0-6E0B-0157-2A06-3B2383060A1B}"/>
                </a:ext>
              </a:extLst>
            </p:cNvPr>
            <p:cNvSpPr txBox="1">
              <a:spLocks noChangeArrowheads="1"/>
            </p:cNvSpPr>
            <p:nvPr/>
          </p:nvSpPr>
          <p:spPr bwMode="auto">
            <a:xfrm>
              <a:off x="2500417" y="2168791"/>
              <a:ext cx="287544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Niveau de desserte</a:t>
              </a:r>
            </a:p>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en transports publics (TP)</a:t>
              </a:r>
            </a:p>
          </p:txBody>
        </p:sp>
      </p:grpSp>
      <p:sp>
        <p:nvSpPr>
          <p:cNvPr id="13" name="Espace réservé du contenu 4">
            <a:extLst>
              <a:ext uri="{FF2B5EF4-FFF2-40B4-BE49-F238E27FC236}">
                <a16:creationId xmlns:a16="http://schemas.microsoft.com/office/drawing/2014/main" id="{C82B9C42-4F6F-A70E-E16B-B69FF97D7328}"/>
              </a:ext>
            </a:extLst>
          </p:cNvPr>
          <p:cNvSpPr txBox="1">
            <a:spLocks/>
          </p:cNvSpPr>
          <p:nvPr/>
        </p:nvSpPr>
        <p:spPr>
          <a:xfrm>
            <a:off x="3216543" y="5659582"/>
            <a:ext cx="5761202" cy="273452"/>
          </a:xfrm>
          <a:prstGeom prst="rect">
            <a:avLst/>
          </a:prstGeom>
          <a:noFill/>
        </p:spPr>
        <p:txBody>
          <a:bodyPr vert="horz" lIns="10800" tIns="0" rIns="0" bIns="0" rtlCol="0">
            <a:noAutofit/>
          </a:bodyPr>
          <a:lstStyle>
            <a:lvl1pPr marL="360363" indent="-360363" algn="l" defTabSz="914400" rtl="0" eaLnBrk="1" latinLnBrk="0" hangingPunct="1">
              <a:spcBef>
                <a:spcPts val="1400"/>
              </a:spcBef>
              <a:spcAft>
                <a:spcPts val="800"/>
              </a:spcAft>
              <a:buFontTx/>
              <a:buBlip>
                <a:blip r:embed="rId4"/>
              </a:buBlip>
              <a:defRPr lang="fr-FR" sz="2800" b="1" kern="1200" noProof="0" dirty="0">
                <a:solidFill>
                  <a:schemeClr val="tx1"/>
                </a:solidFill>
                <a:latin typeface="Arial Narrow" panose="020B0606020202030204" pitchFamily="34" charset="0"/>
                <a:ea typeface="+mn-ea"/>
                <a:cs typeface="Arial" pitchFamily="34" charset="0"/>
              </a:defRPr>
            </a:lvl1pPr>
            <a:lvl2pPr marL="719138" indent="-358775" algn="l" defTabSz="914400" rtl="0" eaLnBrk="1" fontAlgn="base" latinLnBrk="0" hangingPunct="1">
              <a:spcBef>
                <a:spcPts val="0"/>
              </a:spcBef>
              <a:spcAft>
                <a:spcPts val="400"/>
              </a:spcAft>
              <a:buSzPct val="90000"/>
              <a:buFont typeface="Wingdings" panose="05000000000000000000" pitchFamily="2" charset="2"/>
              <a:buChar char="§"/>
              <a:defRPr lang="fr-FR" sz="2600" b="1" kern="1200" noProof="0" dirty="0">
                <a:solidFill>
                  <a:schemeClr val="bg1">
                    <a:lumMod val="50000"/>
                  </a:schemeClr>
                </a:solidFill>
                <a:latin typeface="Arial Narrow" panose="020B0606020202030204" pitchFamily="34" charset="0"/>
                <a:ea typeface="+mn-ea"/>
                <a:cs typeface="Arial" pitchFamily="34" charset="0"/>
              </a:defRPr>
            </a:lvl2pPr>
            <a:lvl3pPr marL="1177925" indent="-457200" algn="l" defTabSz="914400" rtl="0" eaLnBrk="1" fontAlgn="base" latinLnBrk="0" hangingPunct="1">
              <a:spcBef>
                <a:spcPts val="0"/>
              </a:spcBef>
              <a:spcAft>
                <a:spcPts val="400"/>
              </a:spcAft>
              <a:buSzPct val="90000"/>
              <a:buFont typeface="Wingdings" panose="05000000000000000000" pitchFamily="2" charset="2"/>
              <a:buChar char="§"/>
              <a:defRPr lang="fr-CH" sz="2400" b="1" kern="1200" noProof="0" dirty="0">
                <a:solidFill>
                  <a:srgbClr val="B2B2B2"/>
                </a:solidFill>
                <a:latin typeface="Arial Narrow" panose="020B0606020202030204" pitchFamily="34" charset="0"/>
                <a:ea typeface="+mn-ea"/>
                <a:cs typeface="Arial" pitchFamily="34" charset="0"/>
              </a:defRPr>
            </a:lvl3pPr>
            <a:lvl4pPr marL="1177925" indent="-457200" algn="l" defTabSz="914400" rtl="0" eaLnBrk="1" fontAlgn="base" latinLnBrk="0" hangingPunct="1">
              <a:spcBef>
                <a:spcPts val="0"/>
              </a:spcBef>
              <a:spcAft>
                <a:spcPts val="400"/>
              </a:spcAft>
              <a:buSzPct val="90000"/>
              <a:buFont typeface="Wingdings" panose="05000000000000000000" pitchFamily="2" charset="2"/>
              <a:buChar char="§"/>
              <a:defRPr lang="fr-FR" sz="2600" b="1" kern="1200" noProof="0" dirty="0">
                <a:solidFill>
                  <a:schemeClr val="bg1">
                    <a:lumMod val="50000"/>
                  </a:schemeClr>
                </a:solidFill>
                <a:latin typeface="Arial Narrow" panose="020B0606020202030204" pitchFamily="34" charset="0"/>
                <a:ea typeface="+mn-ea"/>
                <a:cs typeface="Arial" pitchFamily="34" charset="0"/>
              </a:defRPr>
            </a:lvl4pPr>
            <a:lvl5pPr marL="1177925" indent="-457200" algn="l" defTabSz="914400" rtl="0" eaLnBrk="1" fontAlgn="base" latinLnBrk="0" hangingPunct="1">
              <a:spcBef>
                <a:spcPts val="0"/>
              </a:spcBef>
              <a:spcAft>
                <a:spcPts val="400"/>
              </a:spcAft>
              <a:buSzPct val="90000"/>
              <a:buFont typeface="Wingdings" panose="05000000000000000000" pitchFamily="2" charset="2"/>
              <a:buChar char="§"/>
              <a:defRPr lang="fr-CH" sz="2600" b="1" kern="1200" noProof="0" dirty="0">
                <a:solidFill>
                  <a:schemeClr val="bg1">
                    <a:lumMod val="50000"/>
                  </a:schemeClr>
                </a:solidFill>
                <a:latin typeface="Arial Narrow" panose="020B0606020202030204" pitchFamily="34" charset="0"/>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1800"/>
              </a:spcAft>
              <a:buFontTx/>
              <a:buNone/>
            </a:pPr>
            <a:r>
              <a:rPr lang="fr-CH" sz="1800">
                <a:solidFill>
                  <a:schemeClr val="tx2"/>
                </a:solidFill>
                <a:latin typeface="Calibri" panose="020F0502020204030204" pitchFamily="34" charset="0"/>
                <a:cs typeface="Calibri" panose="020F0502020204030204" pitchFamily="34" charset="0"/>
              </a:rPr>
              <a:t>Part de la mobilité douce &lt; 25% pour le projet</a:t>
            </a:r>
          </a:p>
        </p:txBody>
      </p:sp>
    </p:spTree>
    <p:extLst>
      <p:ext uri="{BB962C8B-B14F-4D97-AF65-F5344CB8AC3E}">
        <p14:creationId xmlns:p14="http://schemas.microsoft.com/office/powerpoint/2010/main" val="209633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67</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Dimensionnement de l’offre en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5">
            <a:extLst>
              <a:ext uri="{FF2B5EF4-FFF2-40B4-BE49-F238E27FC236}">
                <a16:creationId xmlns:a16="http://schemas.microsoft.com/office/drawing/2014/main" id="{DF5DDA34-0D0A-CD4D-8328-1D057136E974}"/>
              </a:ext>
            </a:extLst>
          </p:cNvPr>
          <p:cNvGrpSpPr/>
          <p:nvPr/>
        </p:nvGrpSpPr>
        <p:grpSpPr>
          <a:xfrm>
            <a:off x="460935" y="1562283"/>
            <a:ext cx="7445375" cy="4597465"/>
            <a:chOff x="2374402" y="1562283"/>
            <a:chExt cx="7445375" cy="4597465"/>
          </a:xfrm>
        </p:grpSpPr>
        <p:grpSp>
          <p:nvGrpSpPr>
            <p:cNvPr id="7" name="Gruppo 11">
              <a:extLst>
                <a:ext uri="{FF2B5EF4-FFF2-40B4-BE49-F238E27FC236}">
                  <a16:creationId xmlns:a16="http://schemas.microsoft.com/office/drawing/2014/main" id="{C833650F-200C-176E-AE1B-4552F5E48FDC}"/>
                </a:ext>
              </a:extLst>
            </p:cNvPr>
            <p:cNvGrpSpPr/>
            <p:nvPr/>
          </p:nvGrpSpPr>
          <p:grpSpPr>
            <a:xfrm>
              <a:off x="2374402" y="2840285"/>
              <a:ext cx="7445375" cy="3319463"/>
              <a:chOff x="1579563" y="2701925"/>
              <a:chExt cx="7445375" cy="3319463"/>
            </a:xfrm>
          </p:grpSpPr>
          <p:pic>
            <p:nvPicPr>
              <p:cNvPr id="12" name="Picture 7">
                <a:extLst>
                  <a:ext uri="{FF2B5EF4-FFF2-40B4-BE49-F238E27FC236}">
                    <a16:creationId xmlns:a16="http://schemas.microsoft.com/office/drawing/2014/main" id="{D81F82ED-C930-1D43-F670-E34A5DEDF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2701925"/>
                <a:ext cx="7445375"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0">
                <a:extLst>
                  <a:ext uri="{FF2B5EF4-FFF2-40B4-BE49-F238E27FC236}">
                    <a16:creationId xmlns:a16="http://schemas.microsoft.com/office/drawing/2014/main" id="{09DF236A-AD58-5BFA-DA1F-545862FF2231}"/>
                  </a:ext>
                </a:extLst>
              </p:cNvPr>
              <p:cNvSpPr>
                <a:spLocks noChangeArrowheads="1"/>
              </p:cNvSpPr>
              <p:nvPr/>
            </p:nvSpPr>
            <p:spPr bwMode="auto">
              <a:xfrm>
                <a:off x="1681163" y="4429125"/>
                <a:ext cx="7208837" cy="227013"/>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nvGrpSpPr>
              <p:cNvPr id="14" name="Group 17">
                <a:extLst>
                  <a:ext uri="{FF2B5EF4-FFF2-40B4-BE49-F238E27FC236}">
                    <a16:creationId xmlns:a16="http://schemas.microsoft.com/office/drawing/2014/main" id="{908BFCF1-5F45-2384-6B45-7393A24C0EAA}"/>
                  </a:ext>
                </a:extLst>
              </p:cNvPr>
              <p:cNvGrpSpPr>
                <a:grpSpLocks/>
              </p:cNvGrpSpPr>
              <p:nvPr/>
            </p:nvGrpSpPr>
            <p:grpSpPr bwMode="auto">
              <a:xfrm>
                <a:off x="1862138" y="4972050"/>
                <a:ext cx="6554787" cy="1049338"/>
                <a:chOff x="1124" y="3132"/>
                <a:chExt cx="4129" cy="661"/>
              </a:xfrm>
            </p:grpSpPr>
            <p:sp>
              <p:nvSpPr>
                <p:cNvPr id="15" name="Text Box 11">
                  <a:extLst>
                    <a:ext uri="{FF2B5EF4-FFF2-40B4-BE49-F238E27FC236}">
                      <a16:creationId xmlns:a16="http://schemas.microsoft.com/office/drawing/2014/main" id="{28E90EF5-B3DA-EB35-5C6C-5CC0C05BF9B1}"/>
                    </a:ext>
                  </a:extLst>
                </p:cNvPr>
                <p:cNvSpPr txBox="1">
                  <a:spLocks noChangeArrowheads="1"/>
                </p:cNvSpPr>
                <p:nvPr/>
              </p:nvSpPr>
              <p:spPr bwMode="auto">
                <a:xfrm>
                  <a:off x="1124" y="3421"/>
                  <a:ext cx="740" cy="368"/>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b="0">
                      <a:latin typeface="Calibri" panose="020F0502020204030204" pitchFamily="34" charset="0"/>
                      <a:cs typeface="Calibri" panose="020F0502020204030204" pitchFamily="34" charset="0"/>
                    </a:rPr>
                    <a:t>124 cases</a:t>
                  </a:r>
                </a:p>
                <a:p>
                  <a:pPr algn="ctr">
                    <a:spcBef>
                      <a:spcPct val="0"/>
                    </a:spcBef>
                    <a:buFontTx/>
                    <a:buNone/>
                  </a:pPr>
                  <a:r>
                    <a:rPr kumimoji="0" lang="fr-CH" altLang="fr-FR" sz="1600" b="0">
                      <a:latin typeface="Calibri" panose="020F0502020204030204" pitchFamily="34" charset="0"/>
                      <a:cs typeface="Calibri" panose="020F0502020204030204" pitchFamily="34" charset="0"/>
                    </a:rPr>
                    <a:t>(100%)</a:t>
                  </a:r>
                </a:p>
              </p:txBody>
            </p:sp>
            <p:sp>
              <p:nvSpPr>
                <p:cNvPr id="16" name="Text Box 12">
                  <a:extLst>
                    <a:ext uri="{FF2B5EF4-FFF2-40B4-BE49-F238E27FC236}">
                      <a16:creationId xmlns:a16="http://schemas.microsoft.com/office/drawing/2014/main" id="{85FDF021-6CC6-D3ED-EDBF-43DA82C30C50}"/>
                    </a:ext>
                  </a:extLst>
                </p:cNvPr>
                <p:cNvSpPr txBox="1">
                  <a:spLocks noChangeArrowheads="1"/>
                </p:cNvSpPr>
                <p:nvPr/>
              </p:nvSpPr>
              <p:spPr bwMode="auto">
                <a:xfrm>
                  <a:off x="2893" y="3425"/>
                  <a:ext cx="772" cy="368"/>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b="0">
                      <a:latin typeface="Calibri" panose="020F0502020204030204" pitchFamily="34" charset="0"/>
                      <a:cs typeface="Calibri" panose="020F0502020204030204" pitchFamily="34" charset="0"/>
                    </a:rPr>
                    <a:t>86 cases</a:t>
                  </a:r>
                </a:p>
                <a:p>
                  <a:pPr algn="ctr">
                    <a:spcBef>
                      <a:spcPct val="0"/>
                    </a:spcBef>
                    <a:buFontTx/>
                    <a:buNone/>
                  </a:pPr>
                  <a:r>
                    <a:rPr kumimoji="0" lang="fr-CH" altLang="fr-FR" sz="1600" b="0">
                      <a:latin typeface="Calibri" panose="020F0502020204030204" pitchFamily="34" charset="0"/>
                      <a:cs typeface="Calibri" panose="020F0502020204030204" pitchFamily="34" charset="0"/>
                    </a:rPr>
                    <a:t>(70%)</a:t>
                  </a:r>
                </a:p>
              </p:txBody>
            </p:sp>
            <p:sp>
              <p:nvSpPr>
                <p:cNvPr id="17" name="Text Box 13">
                  <a:extLst>
                    <a:ext uri="{FF2B5EF4-FFF2-40B4-BE49-F238E27FC236}">
                      <a16:creationId xmlns:a16="http://schemas.microsoft.com/office/drawing/2014/main" id="{5F9887D1-B9D4-3EF4-B3B7-D14C11DF0001}"/>
                    </a:ext>
                  </a:extLst>
                </p:cNvPr>
                <p:cNvSpPr txBox="1">
                  <a:spLocks noChangeArrowheads="1"/>
                </p:cNvSpPr>
                <p:nvPr/>
              </p:nvSpPr>
              <p:spPr bwMode="auto">
                <a:xfrm>
                  <a:off x="4401" y="3423"/>
                  <a:ext cx="852" cy="368"/>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b="0">
                      <a:latin typeface="Calibri" panose="020F0502020204030204" pitchFamily="34" charset="0"/>
                      <a:cs typeface="Calibri" panose="020F0502020204030204" pitchFamily="34" charset="0"/>
                    </a:rPr>
                    <a:t>111 cases</a:t>
                  </a:r>
                </a:p>
                <a:p>
                  <a:pPr algn="ctr">
                    <a:spcBef>
                      <a:spcPct val="0"/>
                    </a:spcBef>
                    <a:buFontTx/>
                    <a:buNone/>
                  </a:pPr>
                  <a:r>
                    <a:rPr kumimoji="0" lang="fr-CH" altLang="fr-FR" sz="1600" b="0">
                      <a:latin typeface="Calibri" panose="020F0502020204030204" pitchFamily="34" charset="0"/>
                      <a:cs typeface="Calibri" panose="020F0502020204030204" pitchFamily="34" charset="0"/>
                    </a:rPr>
                    <a:t>(90%)</a:t>
                  </a:r>
                </a:p>
              </p:txBody>
            </p:sp>
            <p:sp>
              <p:nvSpPr>
                <p:cNvPr id="18" name="AutoShape 15">
                  <a:extLst>
                    <a:ext uri="{FF2B5EF4-FFF2-40B4-BE49-F238E27FC236}">
                      <a16:creationId xmlns:a16="http://schemas.microsoft.com/office/drawing/2014/main" id="{B3913F38-300F-691E-DB15-EEBF2667893B}"/>
                    </a:ext>
                  </a:extLst>
                </p:cNvPr>
                <p:cNvSpPr>
                  <a:spLocks noChangeArrowheads="1"/>
                </p:cNvSpPr>
                <p:nvPr/>
              </p:nvSpPr>
              <p:spPr bwMode="auto">
                <a:xfrm rot="5400000">
                  <a:off x="3156" y="3046"/>
                  <a:ext cx="252" cy="424"/>
                </a:xfrm>
                <a:prstGeom prst="rightArrow">
                  <a:avLst>
                    <a:gd name="adj1" fmla="val 50000"/>
                    <a:gd name="adj2" fmla="val 59847"/>
                  </a:avLst>
                </a:prstGeom>
                <a:solidFill>
                  <a:srgbClr val="005B85"/>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600" b="0"/>
                </a:p>
              </p:txBody>
            </p:sp>
            <p:sp>
              <p:nvSpPr>
                <p:cNvPr id="19" name="AutoShape 16">
                  <a:extLst>
                    <a:ext uri="{FF2B5EF4-FFF2-40B4-BE49-F238E27FC236}">
                      <a16:creationId xmlns:a16="http://schemas.microsoft.com/office/drawing/2014/main" id="{2489271D-14C3-CF3B-3ADB-053B9EC7ACB2}"/>
                    </a:ext>
                  </a:extLst>
                </p:cNvPr>
                <p:cNvSpPr>
                  <a:spLocks noChangeArrowheads="1"/>
                </p:cNvSpPr>
                <p:nvPr/>
              </p:nvSpPr>
              <p:spPr bwMode="auto">
                <a:xfrm rot="5400000">
                  <a:off x="4698" y="3039"/>
                  <a:ext cx="238" cy="424"/>
                </a:xfrm>
                <a:prstGeom prst="rightArrow">
                  <a:avLst>
                    <a:gd name="adj1" fmla="val 50000"/>
                    <a:gd name="adj2" fmla="val 59847"/>
                  </a:avLst>
                </a:prstGeom>
                <a:solidFill>
                  <a:srgbClr val="005B85"/>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600" b="0"/>
                </a:p>
              </p:txBody>
            </p:sp>
          </p:grpSp>
        </p:grpSp>
        <p:grpSp>
          <p:nvGrpSpPr>
            <p:cNvPr id="8" name="Gruppo 6">
              <a:extLst>
                <a:ext uri="{FF2B5EF4-FFF2-40B4-BE49-F238E27FC236}">
                  <a16:creationId xmlns:a16="http://schemas.microsoft.com/office/drawing/2014/main" id="{7B7C2DD9-8394-80F7-336C-3FE25C260F01}"/>
                </a:ext>
              </a:extLst>
            </p:cNvPr>
            <p:cNvGrpSpPr/>
            <p:nvPr/>
          </p:nvGrpSpPr>
          <p:grpSpPr>
            <a:xfrm>
              <a:off x="4654011" y="1562283"/>
              <a:ext cx="2880804" cy="1206525"/>
              <a:chOff x="2495062" y="1671638"/>
              <a:chExt cx="2880804" cy="1206525"/>
            </a:xfrm>
          </p:grpSpPr>
          <p:sp>
            <p:nvSpPr>
              <p:cNvPr id="9" name="ZoneTexte 1">
                <a:extLst>
                  <a:ext uri="{FF2B5EF4-FFF2-40B4-BE49-F238E27FC236}">
                    <a16:creationId xmlns:a16="http://schemas.microsoft.com/office/drawing/2014/main" id="{20CFF9B4-B01B-ABF7-120B-5E4405157BB4}"/>
                  </a:ext>
                </a:extLst>
              </p:cNvPr>
              <p:cNvSpPr txBox="1">
                <a:spLocks noChangeArrowheads="1"/>
              </p:cNvSpPr>
              <p:nvPr/>
            </p:nvSpPr>
            <p:spPr bwMode="auto">
              <a:xfrm>
                <a:off x="2495062" y="1671638"/>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4</a:t>
                </a:r>
              </a:p>
            </p:txBody>
          </p:sp>
          <p:sp>
            <p:nvSpPr>
              <p:cNvPr id="10" name="Rettangolo 9">
                <a:extLst>
                  <a:ext uri="{FF2B5EF4-FFF2-40B4-BE49-F238E27FC236}">
                    <a16:creationId xmlns:a16="http://schemas.microsoft.com/office/drawing/2014/main" id="{18C792DE-037A-95A0-6B47-BE0D3AB51E7A}"/>
                  </a:ext>
                </a:extLst>
              </p:cNvPr>
              <p:cNvSpPr/>
              <p:nvPr/>
            </p:nvSpPr>
            <p:spPr>
              <a:xfrm>
                <a:off x="2500417" y="2106224"/>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1" name="Text Box 15">
                <a:extLst>
                  <a:ext uri="{FF2B5EF4-FFF2-40B4-BE49-F238E27FC236}">
                    <a16:creationId xmlns:a16="http://schemas.microsoft.com/office/drawing/2014/main" id="{F99D9838-6BDB-EDEE-6357-A81480BB772C}"/>
                  </a:ext>
                </a:extLst>
              </p:cNvPr>
              <p:cNvSpPr txBox="1">
                <a:spLocks noChangeArrowheads="1"/>
              </p:cNvSpPr>
              <p:nvPr/>
            </p:nvSpPr>
            <p:spPr bwMode="auto">
              <a:xfrm>
                <a:off x="2500417" y="2168791"/>
                <a:ext cx="287544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Places de stationnement</a:t>
                </a:r>
              </a:p>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(min-max)</a:t>
                </a:r>
              </a:p>
            </p:txBody>
          </p:sp>
        </p:grpSp>
      </p:grpSp>
      <p:sp>
        <p:nvSpPr>
          <p:cNvPr id="20" name="ZoneTexte 5">
            <a:extLst>
              <a:ext uri="{FF2B5EF4-FFF2-40B4-BE49-F238E27FC236}">
                <a16:creationId xmlns:a16="http://schemas.microsoft.com/office/drawing/2014/main" id="{57A19DE4-DFFE-72B9-E5C0-8B6A63CF34CB}"/>
              </a:ext>
            </a:extLst>
          </p:cNvPr>
          <p:cNvSpPr txBox="1"/>
          <p:nvPr/>
        </p:nvSpPr>
        <p:spPr>
          <a:xfrm>
            <a:off x="8159932" y="1559721"/>
            <a:ext cx="3660594" cy="677108"/>
          </a:xfrm>
          <a:prstGeom prst="rect">
            <a:avLst/>
          </a:prstGeom>
          <a:solidFill>
            <a:srgbClr val="FF0000"/>
          </a:solidFill>
          <a:ln>
            <a:solidFill>
              <a:srgbClr val="FF0000"/>
            </a:solidFill>
          </a:ln>
        </p:spPr>
        <p:txBody>
          <a:bodyPr wrap="square" rtlCol="0">
            <a:spAutoFit/>
          </a:bodyPr>
          <a:lstStyle/>
          <a:p>
            <a:pPr algn="ctr"/>
            <a:r>
              <a:rPr lang="fr-CH" b="1">
                <a:solidFill>
                  <a:schemeClr val="bg1"/>
                </a:solidFill>
                <a:latin typeface="Calibri" panose="020F0502020204030204" pitchFamily="34" charset="0"/>
                <a:cs typeface="Calibri" panose="020F0502020204030204" pitchFamily="34" charset="0"/>
              </a:rPr>
              <a:t>Agglomération Lausanne-Morges</a:t>
            </a:r>
          </a:p>
          <a:p>
            <a:pPr algn="ctr"/>
            <a:r>
              <a:rPr lang="fr-CH" b="1">
                <a:solidFill>
                  <a:schemeClr val="bg1"/>
                </a:solidFill>
                <a:latin typeface="Calibri" panose="020F0502020204030204" pitchFamily="34" charset="0"/>
                <a:cs typeface="Calibri" panose="020F0502020204030204" pitchFamily="34" charset="0"/>
              </a:rPr>
              <a:t>Attention </a:t>
            </a:r>
            <a:r>
              <a:rPr lang="fr-CH" b="1" err="1">
                <a:solidFill>
                  <a:schemeClr val="bg1"/>
                </a:solidFill>
                <a:latin typeface="Calibri" panose="020F0502020204030204" pitchFamily="34" charset="0"/>
                <a:cs typeface="Calibri" panose="020F0502020204030204" pitchFamily="34" charset="0"/>
              </a:rPr>
              <a:t>OPair</a:t>
            </a:r>
            <a:r>
              <a:rPr lang="fr-CH" b="1">
                <a:solidFill>
                  <a:schemeClr val="bg1"/>
                </a:solidFill>
                <a:latin typeface="Calibri" panose="020F0502020204030204" pitchFamily="34" charset="0"/>
                <a:cs typeface="Calibri" panose="020F0502020204030204" pitchFamily="34" charset="0"/>
              </a:rPr>
              <a:t>!</a:t>
            </a:r>
          </a:p>
        </p:txBody>
      </p:sp>
      <p:pic>
        <p:nvPicPr>
          <p:cNvPr id="21" name="Image 20">
            <a:extLst>
              <a:ext uri="{FF2B5EF4-FFF2-40B4-BE49-F238E27FC236}">
                <a16:creationId xmlns:a16="http://schemas.microsoft.com/office/drawing/2014/main" id="{996E1793-A513-B790-8944-42BBB07F7D0C}"/>
              </a:ext>
            </a:extLst>
          </p:cNvPr>
          <p:cNvPicPr>
            <a:picLocks noChangeAspect="1"/>
          </p:cNvPicPr>
          <p:nvPr/>
        </p:nvPicPr>
        <p:blipFill>
          <a:blip r:embed="rId4"/>
          <a:stretch>
            <a:fillRect/>
          </a:stretch>
        </p:blipFill>
        <p:spPr>
          <a:xfrm>
            <a:off x="8095583" y="2371347"/>
            <a:ext cx="3732893" cy="1632833"/>
          </a:xfrm>
          <a:prstGeom prst="rect">
            <a:avLst/>
          </a:prstGeom>
        </p:spPr>
      </p:pic>
    </p:spTree>
    <p:extLst>
      <p:ext uri="{BB962C8B-B14F-4D97-AF65-F5344CB8AC3E}">
        <p14:creationId xmlns:p14="http://schemas.microsoft.com/office/powerpoint/2010/main" val="364173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68</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Conclusion</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Camion Transport souhaite 150 places mais 111 max autorisées </a:t>
            </a:r>
            <a:r>
              <a:rPr lang="fr-CH">
                <a:sym typeface="Symbol" panose="05050102010706020507" pitchFamily="18" charset="2"/>
              </a:rPr>
              <a:t></a:t>
            </a:r>
            <a:r>
              <a:rPr lang="fr-CH"/>
              <a:t> Que faire ?</a:t>
            </a:r>
          </a:p>
          <a:p>
            <a:r>
              <a:rPr lang="fr-CH"/>
              <a:t>Stationnement souhaité </a:t>
            </a:r>
            <a:r>
              <a:rPr lang="fr-CH">
                <a:sym typeface="Symbol" panose="05050102010706020507" pitchFamily="18" charset="2"/>
              </a:rPr>
              <a:t></a:t>
            </a:r>
            <a:r>
              <a:rPr lang="fr-CH"/>
              <a:t> Stationnement autorisé</a:t>
            </a:r>
          </a:p>
          <a:p>
            <a:pPr lvl="1"/>
            <a:r>
              <a:rPr lang="fr-CH"/>
              <a:t>Suite de l’étude : conservation du cas </a:t>
            </a:r>
            <a:r>
              <a:rPr lang="fr-CH">
                <a:solidFill>
                  <a:schemeClr val="accent5"/>
                </a:solidFill>
              </a:rPr>
              <a:t>souhaité</a:t>
            </a:r>
          </a:p>
          <a:p>
            <a:r>
              <a:rPr lang="fr-CH"/>
              <a:t>Stationnement souhaité </a:t>
            </a:r>
            <a:r>
              <a:rPr lang="fr-CH">
                <a:sym typeface="Symbol" panose="05050102010706020507" pitchFamily="18" charset="2"/>
              </a:rPr>
              <a:t> </a:t>
            </a:r>
            <a:r>
              <a:rPr lang="fr-CH"/>
              <a:t>Stationnement autorisé</a:t>
            </a:r>
          </a:p>
          <a:p>
            <a:pPr lvl="1"/>
            <a:r>
              <a:rPr lang="fr-CH"/>
              <a:t>Suite de l’étude : conservation du cas </a:t>
            </a:r>
            <a:r>
              <a:rPr lang="fr-CH">
                <a:solidFill>
                  <a:schemeClr val="accent5"/>
                </a:solidFill>
              </a:rPr>
              <a:t>autorisé</a:t>
            </a:r>
          </a:p>
          <a:p>
            <a:r>
              <a:rPr lang="fr-CH"/>
              <a:t>La valeur juste n’existe pas, car elle dépend d'une quantité de facteurs complexes à modéliser. Pour cela il est important de déterminer une fourchette crédible</a:t>
            </a:r>
          </a:p>
          <a:p>
            <a:endParaRPr lang="fr-CH"/>
          </a:p>
          <a:p>
            <a:endParaRPr lang="fr-CH"/>
          </a:p>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1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69</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Génération de trafic</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4122095" cy="4536947"/>
          </a:xfrm>
        </p:spPr>
        <p:txBody>
          <a:bodyPr/>
          <a:lstStyle/>
          <a:p>
            <a:r>
              <a:rPr lang="fr-CH"/>
              <a:t>2 passages par poids lourds (PL)</a:t>
            </a:r>
          </a:p>
          <a:p>
            <a:r>
              <a:rPr lang="fr-CH"/>
              <a:t>75 PL = 150 passages par jour ouvrable</a:t>
            </a:r>
          </a:p>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8">
            <a:extLst>
              <a:ext uri="{FF2B5EF4-FFF2-40B4-BE49-F238E27FC236}">
                <a16:creationId xmlns:a16="http://schemas.microsoft.com/office/drawing/2014/main" id="{521D5286-A259-42C2-4C52-89B6EAFFBF78}"/>
              </a:ext>
            </a:extLst>
          </p:cNvPr>
          <p:cNvGrpSpPr/>
          <p:nvPr/>
        </p:nvGrpSpPr>
        <p:grpSpPr>
          <a:xfrm>
            <a:off x="4626534" y="2081156"/>
            <a:ext cx="7186720" cy="4306412"/>
            <a:chOff x="2501846" y="2011306"/>
            <a:chExt cx="7186720" cy="4306412"/>
          </a:xfrm>
        </p:grpSpPr>
        <p:pic>
          <p:nvPicPr>
            <p:cNvPr id="7" name="Picture 231" descr="Image camion transport">
              <a:extLst>
                <a:ext uri="{FF2B5EF4-FFF2-40B4-BE49-F238E27FC236}">
                  <a16:creationId xmlns:a16="http://schemas.microsoft.com/office/drawing/2014/main" id="{CF42B1C8-F7E5-ECFC-04C2-F88F48674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906" y="2567875"/>
              <a:ext cx="202406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2" descr="Image camion transport">
              <a:extLst>
                <a:ext uri="{FF2B5EF4-FFF2-40B4-BE49-F238E27FC236}">
                  <a16:creationId xmlns:a16="http://schemas.microsoft.com/office/drawing/2014/main" id="{100AB7D0-224E-37D2-BB4B-8850814FF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504" y="5008186"/>
              <a:ext cx="202406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81">
              <a:extLst>
                <a:ext uri="{FF2B5EF4-FFF2-40B4-BE49-F238E27FC236}">
                  <a16:creationId xmlns:a16="http://schemas.microsoft.com/office/drawing/2014/main" id="{067C5504-81C7-9DB8-4428-F60BDD96F402}"/>
                </a:ext>
              </a:extLst>
            </p:cNvPr>
            <p:cNvSpPr txBox="1">
              <a:spLocks noChangeArrowheads="1"/>
            </p:cNvSpPr>
            <p:nvPr/>
          </p:nvSpPr>
          <p:spPr bwMode="auto">
            <a:xfrm>
              <a:off x="2512208" y="3376621"/>
              <a:ext cx="1655762" cy="523875"/>
            </a:xfrm>
            <a:prstGeom prst="rect">
              <a:avLst/>
            </a:prstGeom>
            <a:solidFill>
              <a:schemeClr val="tx2"/>
            </a:solidFill>
            <a:ln>
              <a:noFill/>
            </a:ln>
            <a:effec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Arrivée wagons </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(5h00)</a:t>
              </a:r>
              <a:endParaRPr kumimoji="0" lang="fr-FR" altLang="fr-FR" sz="1400">
                <a:solidFill>
                  <a:schemeClr val="bg1"/>
                </a:solidFill>
                <a:latin typeface="Calibri" panose="020F0502020204030204" pitchFamily="34" charset="0"/>
                <a:cs typeface="Calibri" panose="020F0502020204030204" pitchFamily="34" charset="0"/>
              </a:endParaRPr>
            </a:p>
          </p:txBody>
        </p:sp>
        <p:sp>
          <p:nvSpPr>
            <p:cNvPr id="10" name="Text Box 182">
              <a:extLst>
                <a:ext uri="{FF2B5EF4-FFF2-40B4-BE49-F238E27FC236}">
                  <a16:creationId xmlns:a16="http://schemas.microsoft.com/office/drawing/2014/main" id="{E07EE06C-4BAC-2F36-0BE7-736817BF95EB}"/>
                </a:ext>
              </a:extLst>
            </p:cNvPr>
            <p:cNvSpPr txBox="1">
              <a:spLocks noChangeArrowheads="1"/>
            </p:cNvSpPr>
            <p:nvPr/>
          </p:nvSpPr>
          <p:spPr bwMode="auto">
            <a:xfrm>
              <a:off x="5137845" y="3292407"/>
              <a:ext cx="1649586" cy="738187"/>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Déchargement</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chargement</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(5h00-7h00)</a:t>
              </a:r>
              <a:endParaRPr kumimoji="0" lang="fr-FR" altLang="fr-FR" sz="1400">
                <a:solidFill>
                  <a:schemeClr val="bg1"/>
                </a:solidFill>
                <a:latin typeface="Calibri" panose="020F0502020204030204" pitchFamily="34" charset="0"/>
                <a:cs typeface="Calibri" panose="020F0502020204030204" pitchFamily="34" charset="0"/>
              </a:endParaRPr>
            </a:p>
          </p:txBody>
        </p:sp>
        <p:sp>
          <p:nvSpPr>
            <p:cNvPr id="11" name="Text Box 183">
              <a:extLst>
                <a:ext uri="{FF2B5EF4-FFF2-40B4-BE49-F238E27FC236}">
                  <a16:creationId xmlns:a16="http://schemas.microsoft.com/office/drawing/2014/main" id="{FA616247-769D-4917-183F-A6E6822B23E4}"/>
                </a:ext>
              </a:extLst>
            </p:cNvPr>
            <p:cNvSpPr txBox="1">
              <a:spLocks noChangeArrowheads="1"/>
            </p:cNvSpPr>
            <p:nvPr/>
          </p:nvSpPr>
          <p:spPr bwMode="auto">
            <a:xfrm>
              <a:off x="7929350" y="3350697"/>
              <a:ext cx="1562100" cy="523875"/>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Livraison</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(7h30-11h30)</a:t>
              </a:r>
              <a:endParaRPr kumimoji="0" lang="fr-FR" altLang="fr-FR" sz="1400">
                <a:solidFill>
                  <a:schemeClr val="bg1"/>
                </a:solidFill>
                <a:latin typeface="Calibri" panose="020F0502020204030204" pitchFamily="34" charset="0"/>
                <a:cs typeface="Calibri" panose="020F0502020204030204" pitchFamily="34" charset="0"/>
              </a:endParaRPr>
            </a:p>
          </p:txBody>
        </p:sp>
        <p:sp>
          <p:nvSpPr>
            <p:cNvPr id="12" name="Text Box 219">
              <a:extLst>
                <a:ext uri="{FF2B5EF4-FFF2-40B4-BE49-F238E27FC236}">
                  <a16:creationId xmlns:a16="http://schemas.microsoft.com/office/drawing/2014/main" id="{76A61BB5-1E68-24D3-48B2-C208ED0518A5}"/>
                </a:ext>
              </a:extLst>
            </p:cNvPr>
            <p:cNvSpPr txBox="1">
              <a:spLocks noChangeArrowheads="1"/>
            </p:cNvSpPr>
            <p:nvPr/>
          </p:nvSpPr>
          <p:spPr bwMode="auto">
            <a:xfrm>
              <a:off x="7929350" y="4453836"/>
              <a:ext cx="1562100" cy="523875"/>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Collecte</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(11h30-14h30)</a:t>
              </a:r>
              <a:endParaRPr kumimoji="0" lang="fr-FR" altLang="fr-FR" sz="1400">
                <a:solidFill>
                  <a:schemeClr val="bg1"/>
                </a:solidFill>
                <a:latin typeface="Calibri" panose="020F0502020204030204" pitchFamily="34" charset="0"/>
                <a:cs typeface="Calibri" panose="020F0502020204030204" pitchFamily="34" charset="0"/>
              </a:endParaRPr>
            </a:p>
          </p:txBody>
        </p:sp>
        <p:sp>
          <p:nvSpPr>
            <p:cNvPr id="13" name="Text Box 220">
              <a:extLst>
                <a:ext uri="{FF2B5EF4-FFF2-40B4-BE49-F238E27FC236}">
                  <a16:creationId xmlns:a16="http://schemas.microsoft.com/office/drawing/2014/main" id="{E464112D-F99F-4B21-302E-57E5451E847D}"/>
                </a:ext>
              </a:extLst>
            </p:cNvPr>
            <p:cNvSpPr txBox="1">
              <a:spLocks noChangeArrowheads="1"/>
            </p:cNvSpPr>
            <p:nvPr/>
          </p:nvSpPr>
          <p:spPr bwMode="auto">
            <a:xfrm>
              <a:off x="5145696" y="4374666"/>
              <a:ext cx="1649585" cy="738188"/>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Déchargement</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chargement</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(14h30-16h00)</a:t>
              </a:r>
              <a:endParaRPr kumimoji="0" lang="fr-FR" altLang="fr-FR" sz="1400">
                <a:solidFill>
                  <a:schemeClr val="bg1"/>
                </a:solidFill>
                <a:latin typeface="Calibri" panose="020F0502020204030204" pitchFamily="34" charset="0"/>
                <a:cs typeface="Calibri" panose="020F0502020204030204" pitchFamily="34" charset="0"/>
              </a:endParaRPr>
            </a:p>
          </p:txBody>
        </p:sp>
        <p:sp>
          <p:nvSpPr>
            <p:cNvPr id="14" name="Text Box 221">
              <a:extLst>
                <a:ext uri="{FF2B5EF4-FFF2-40B4-BE49-F238E27FC236}">
                  <a16:creationId xmlns:a16="http://schemas.microsoft.com/office/drawing/2014/main" id="{0F601A3E-3926-7ABB-374B-4BD380F07279}"/>
                </a:ext>
              </a:extLst>
            </p:cNvPr>
            <p:cNvSpPr txBox="1">
              <a:spLocks noChangeArrowheads="1"/>
            </p:cNvSpPr>
            <p:nvPr/>
          </p:nvSpPr>
          <p:spPr bwMode="auto">
            <a:xfrm>
              <a:off x="2501846" y="4475937"/>
              <a:ext cx="1666124" cy="523875"/>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Départ wagons </a:t>
              </a:r>
            </a:p>
            <a:p>
              <a:pPr algn="ctr">
                <a:spcBef>
                  <a:spcPct val="0"/>
                </a:spcBef>
                <a:buFontTx/>
                <a:buNone/>
              </a:pPr>
              <a:r>
                <a:rPr kumimoji="0" lang="fr-CH" altLang="fr-FR" sz="1400">
                  <a:solidFill>
                    <a:schemeClr val="bg1"/>
                  </a:solidFill>
                  <a:latin typeface="Calibri" panose="020F0502020204030204" pitchFamily="34" charset="0"/>
                  <a:cs typeface="Calibri" panose="020F0502020204030204" pitchFamily="34" charset="0"/>
                </a:rPr>
                <a:t>(17h00)</a:t>
              </a:r>
              <a:endParaRPr kumimoji="0" lang="fr-FR" altLang="fr-FR" sz="1400">
                <a:solidFill>
                  <a:schemeClr val="bg1"/>
                </a:solidFill>
                <a:latin typeface="Calibri" panose="020F0502020204030204" pitchFamily="34" charset="0"/>
                <a:cs typeface="Calibri" panose="020F0502020204030204" pitchFamily="34" charset="0"/>
              </a:endParaRPr>
            </a:p>
          </p:txBody>
        </p:sp>
        <p:pic>
          <p:nvPicPr>
            <p:cNvPr id="15" name="Picture 229" descr="Photo 021">
              <a:extLst>
                <a:ext uri="{FF2B5EF4-FFF2-40B4-BE49-F238E27FC236}">
                  <a16:creationId xmlns:a16="http://schemas.microsoft.com/office/drawing/2014/main" id="{E727583D-C40F-5DF4-3650-F0C28A266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845" y="2011306"/>
              <a:ext cx="1657437" cy="12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30">
              <a:extLst>
                <a:ext uri="{FF2B5EF4-FFF2-40B4-BE49-F238E27FC236}">
                  <a16:creationId xmlns:a16="http://schemas.microsoft.com/office/drawing/2014/main" id="{4FB57F4D-26CD-E2F3-2A49-B224A4899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208" y="2166958"/>
              <a:ext cx="1655762"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3" descr="Photo 013">
              <a:extLst>
                <a:ext uri="{FF2B5EF4-FFF2-40B4-BE49-F238E27FC236}">
                  <a16:creationId xmlns:a16="http://schemas.microsoft.com/office/drawing/2014/main" id="{D0E85DD3-24E2-4D9A-AF57-713D3DD2B9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5696" y="5133443"/>
              <a:ext cx="165073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4">
              <a:extLst>
                <a:ext uri="{FF2B5EF4-FFF2-40B4-BE49-F238E27FC236}">
                  <a16:creationId xmlns:a16="http://schemas.microsoft.com/office/drawing/2014/main" id="{0C703B49-ACD8-E7E8-D854-D643DEF8E7B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501846" y="5016492"/>
              <a:ext cx="1655762"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ccia a destra 21">
              <a:extLst>
                <a:ext uri="{FF2B5EF4-FFF2-40B4-BE49-F238E27FC236}">
                  <a16:creationId xmlns:a16="http://schemas.microsoft.com/office/drawing/2014/main" id="{B1568F70-0532-D99F-672F-EAFD2F935EFA}"/>
                </a:ext>
              </a:extLst>
            </p:cNvPr>
            <p:cNvSpPr/>
            <p:nvPr/>
          </p:nvSpPr>
          <p:spPr>
            <a:xfrm>
              <a:off x="4337832" y="3429284"/>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0" name="Freccia a destra 22">
              <a:extLst>
                <a:ext uri="{FF2B5EF4-FFF2-40B4-BE49-F238E27FC236}">
                  <a16:creationId xmlns:a16="http://schemas.microsoft.com/office/drawing/2014/main" id="{920DA5B0-3995-99D2-42F9-38BFBC4AF818}"/>
                </a:ext>
              </a:extLst>
            </p:cNvPr>
            <p:cNvSpPr/>
            <p:nvPr/>
          </p:nvSpPr>
          <p:spPr>
            <a:xfrm>
              <a:off x="7123625" y="3419759"/>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1" name="Freccia a destra 23">
              <a:extLst>
                <a:ext uri="{FF2B5EF4-FFF2-40B4-BE49-F238E27FC236}">
                  <a16:creationId xmlns:a16="http://schemas.microsoft.com/office/drawing/2014/main" id="{8DD99097-FF52-B7B8-E621-145542093E3F}"/>
                </a:ext>
              </a:extLst>
            </p:cNvPr>
            <p:cNvSpPr/>
            <p:nvPr/>
          </p:nvSpPr>
          <p:spPr>
            <a:xfrm rot="5400000">
              <a:off x="8465717" y="3958441"/>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2" name="Freccia a destra 24">
              <a:extLst>
                <a:ext uri="{FF2B5EF4-FFF2-40B4-BE49-F238E27FC236}">
                  <a16:creationId xmlns:a16="http://schemas.microsoft.com/office/drawing/2014/main" id="{C6B91AFF-5206-6C0F-F7DD-3B44BCC45B34}"/>
                </a:ext>
              </a:extLst>
            </p:cNvPr>
            <p:cNvSpPr/>
            <p:nvPr/>
          </p:nvSpPr>
          <p:spPr>
            <a:xfrm rot="10800000">
              <a:off x="7135287" y="4543757"/>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3" name="Freccia a destra 25">
              <a:extLst>
                <a:ext uri="{FF2B5EF4-FFF2-40B4-BE49-F238E27FC236}">
                  <a16:creationId xmlns:a16="http://schemas.microsoft.com/office/drawing/2014/main" id="{4A2D8D2F-78F3-B904-D71E-D3D22BDAB5DB}"/>
                </a:ext>
              </a:extLst>
            </p:cNvPr>
            <p:cNvSpPr/>
            <p:nvPr/>
          </p:nvSpPr>
          <p:spPr>
            <a:xfrm rot="10800000">
              <a:off x="4337832" y="4536982"/>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spTree>
    <p:extLst>
      <p:ext uri="{BB962C8B-B14F-4D97-AF65-F5344CB8AC3E}">
        <p14:creationId xmlns:p14="http://schemas.microsoft.com/office/powerpoint/2010/main" val="359211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FD59CD2-C007-C157-1656-5A12699CB27F}"/>
              </a:ext>
            </a:extLst>
          </p:cNvPr>
          <p:cNvSpPr>
            <a:spLocks noGrp="1"/>
          </p:cNvSpPr>
          <p:nvPr>
            <p:ph type="sldNum" sz="quarter" idx="12"/>
          </p:nvPr>
        </p:nvSpPr>
        <p:spPr/>
        <p:txBody>
          <a:bodyPr/>
          <a:lstStyle/>
          <a:p>
            <a:fld id="{75A4F164-3A46-4CEE-A25C-CA523D5E42F3}" type="slidenum">
              <a:rPr lang="fr-CH" smtClean="0"/>
              <a:pPr/>
              <a:t>7</a:t>
            </a:fld>
            <a:endParaRPr lang="fr-CH"/>
          </a:p>
        </p:txBody>
      </p:sp>
      <p:sp>
        <p:nvSpPr>
          <p:cNvPr id="3" name="Titre 2">
            <a:extLst>
              <a:ext uri="{FF2B5EF4-FFF2-40B4-BE49-F238E27FC236}">
                <a16:creationId xmlns:a16="http://schemas.microsoft.com/office/drawing/2014/main" id="{329C2FEB-7437-99CC-17CC-76A085839416}"/>
              </a:ext>
            </a:extLst>
          </p:cNvPr>
          <p:cNvSpPr>
            <a:spLocks noGrp="1"/>
          </p:cNvSpPr>
          <p:nvPr>
            <p:ph type="title"/>
          </p:nvPr>
        </p:nvSpPr>
        <p:spPr/>
        <p:txBody>
          <a:bodyPr/>
          <a:lstStyle/>
          <a:p>
            <a:r>
              <a:rPr lang="fr-CH"/>
              <a:t>Taux de déplacements par jour et par habitant en Suisse</a:t>
            </a:r>
          </a:p>
        </p:txBody>
      </p:sp>
      <p:sp>
        <p:nvSpPr>
          <p:cNvPr id="4" name="Espace réservé du contenu 3">
            <a:extLst>
              <a:ext uri="{FF2B5EF4-FFF2-40B4-BE49-F238E27FC236}">
                <a16:creationId xmlns:a16="http://schemas.microsoft.com/office/drawing/2014/main" id="{8A6369D1-505A-0C0A-F698-87A7D4AB7FAA}"/>
              </a:ext>
            </a:extLst>
          </p:cNvPr>
          <p:cNvSpPr>
            <a:spLocks noGrp="1"/>
          </p:cNvSpPr>
          <p:nvPr>
            <p:ph idx="1"/>
          </p:nvPr>
        </p:nvSpPr>
        <p:spPr/>
        <p:txBody>
          <a:bodyPr/>
          <a:lstStyle/>
          <a:p>
            <a:r>
              <a:rPr lang="fr-CH"/>
              <a:t>2,8 déplacements / j / p.</a:t>
            </a:r>
          </a:p>
        </p:txBody>
      </p:sp>
      <p:sp>
        <p:nvSpPr>
          <p:cNvPr id="5" name="CasellaDiTesto 6">
            <a:extLst>
              <a:ext uri="{FF2B5EF4-FFF2-40B4-BE49-F238E27FC236}">
                <a16:creationId xmlns:a16="http://schemas.microsoft.com/office/drawing/2014/main" id="{F9A5A145-C1B9-B69B-4A8A-29F7C8429CE8}"/>
              </a:ext>
            </a:extLst>
          </p:cNvPr>
          <p:cNvSpPr txBox="1"/>
          <p:nvPr/>
        </p:nvSpPr>
        <p:spPr>
          <a:xfrm>
            <a:off x="6915253" y="2127913"/>
            <a:ext cx="5008459" cy="330860"/>
          </a:xfrm>
          <a:prstGeom prst="rect">
            <a:avLst/>
          </a:prstGeom>
          <a:solidFill>
            <a:srgbClr val="005B85"/>
          </a:solidFill>
        </p:spPr>
        <p:txBody>
          <a:bodyPr wrap="square">
            <a:spAutoFit/>
          </a:bodyPr>
          <a:lstStyle/>
          <a:p>
            <a:pPr algn="ctr">
              <a:spcBef>
                <a:spcPct val="0"/>
              </a:spcBef>
              <a:buFontTx/>
              <a:buNone/>
            </a:pPr>
            <a:r>
              <a:rPr kumimoji="0" lang="fr-FR" altLang="fr-FR" sz="1550" b="1">
                <a:solidFill>
                  <a:schemeClr val="bg1"/>
                </a:solidFill>
                <a:latin typeface="Calibri" panose="020F0502020204030204" pitchFamily="34" charset="0"/>
                <a:cs typeface="Calibri" panose="020F0502020204030204" pitchFamily="34" charset="0"/>
              </a:rPr>
              <a:t>Nombre moyen par personne et par jour 1994-2021</a:t>
            </a:r>
          </a:p>
        </p:txBody>
      </p:sp>
      <p:pic>
        <p:nvPicPr>
          <p:cNvPr id="6" name="Immagine 10">
            <a:extLst>
              <a:ext uri="{FF2B5EF4-FFF2-40B4-BE49-F238E27FC236}">
                <a16:creationId xmlns:a16="http://schemas.microsoft.com/office/drawing/2014/main" id="{7E84EE43-5D41-42EA-8BD7-D65EEA0F92EB}"/>
              </a:ext>
            </a:extLst>
          </p:cNvPr>
          <p:cNvPicPr>
            <a:picLocks noChangeAspect="1"/>
          </p:cNvPicPr>
          <p:nvPr/>
        </p:nvPicPr>
        <p:blipFill>
          <a:blip r:embed="rId2"/>
          <a:stretch>
            <a:fillRect/>
          </a:stretch>
        </p:blipFill>
        <p:spPr>
          <a:xfrm>
            <a:off x="6915253" y="2512275"/>
            <a:ext cx="5008460" cy="3863958"/>
          </a:xfrm>
          <a:prstGeom prst="rect">
            <a:avLst/>
          </a:prstGeom>
        </p:spPr>
      </p:pic>
      <p:sp>
        <p:nvSpPr>
          <p:cNvPr id="7" name="CasellaDiTesto 7">
            <a:extLst>
              <a:ext uri="{FF2B5EF4-FFF2-40B4-BE49-F238E27FC236}">
                <a16:creationId xmlns:a16="http://schemas.microsoft.com/office/drawing/2014/main" id="{B4DDC902-F2E8-E79B-242E-EAC2D97CCD55}"/>
              </a:ext>
            </a:extLst>
          </p:cNvPr>
          <p:cNvSpPr txBox="1"/>
          <p:nvPr/>
        </p:nvSpPr>
        <p:spPr>
          <a:xfrm>
            <a:off x="455613" y="2127913"/>
            <a:ext cx="5928314" cy="330860"/>
          </a:xfrm>
          <a:prstGeom prst="rect">
            <a:avLst/>
          </a:prstGeom>
          <a:solidFill>
            <a:srgbClr val="005B85"/>
          </a:solidFill>
        </p:spPr>
        <p:txBody>
          <a:bodyPr wrap="square">
            <a:spAutoFit/>
          </a:bodyPr>
          <a:lstStyle/>
          <a:p>
            <a:pPr algn="ctr">
              <a:spcBef>
                <a:spcPct val="0"/>
              </a:spcBef>
              <a:buFontTx/>
              <a:buNone/>
            </a:pPr>
            <a:r>
              <a:rPr kumimoji="0" lang="fr-FR" altLang="fr-FR" sz="1550" b="1">
                <a:solidFill>
                  <a:schemeClr val="bg1"/>
                </a:solidFill>
                <a:latin typeface="Calibri" panose="020F0502020204030204" pitchFamily="34" charset="0"/>
                <a:cs typeface="Calibri" panose="020F0502020204030204" pitchFamily="34" charset="0"/>
              </a:rPr>
              <a:t>Notions d’étape, de déplacement et de boucle</a:t>
            </a:r>
          </a:p>
        </p:txBody>
      </p:sp>
      <p:pic>
        <p:nvPicPr>
          <p:cNvPr id="8" name="Immagine 1">
            <a:extLst>
              <a:ext uri="{FF2B5EF4-FFF2-40B4-BE49-F238E27FC236}">
                <a16:creationId xmlns:a16="http://schemas.microsoft.com/office/drawing/2014/main" id="{8B95DD52-9A20-8875-171B-F1C8727E21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3" y="2512275"/>
            <a:ext cx="5928314" cy="21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70</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Répartition du trafic généré</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1619750-8EEC-3CDC-570C-158BB6930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43882" y="1540404"/>
            <a:ext cx="8644883" cy="2217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DF8A2BF0-FD8F-812D-455B-CBB32BD42E2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98741" y="3658511"/>
            <a:ext cx="5334929" cy="258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A758F058-A53B-D240-F710-5A0A78BBBA4C}"/>
              </a:ext>
            </a:extLst>
          </p:cNvPr>
          <p:cNvSpPr txBox="1"/>
          <p:nvPr/>
        </p:nvSpPr>
        <p:spPr>
          <a:xfrm>
            <a:off x="558604" y="5938563"/>
            <a:ext cx="3437663" cy="384721"/>
          </a:xfrm>
          <a:prstGeom prst="rect">
            <a:avLst/>
          </a:prstGeom>
          <a:solidFill>
            <a:srgbClr val="FF0000"/>
          </a:solidFill>
        </p:spPr>
        <p:txBody>
          <a:bodyPr wrap="square" rtlCol="0">
            <a:spAutoFit/>
          </a:bodyPr>
          <a:lstStyle/>
          <a:p>
            <a:pPr algn="ctr"/>
            <a:r>
              <a:rPr lang="fr-CH" b="1">
                <a:solidFill>
                  <a:schemeClr val="bg1"/>
                </a:solidFill>
                <a:latin typeface="Calibri" panose="020F0502020204030204" pitchFamily="34" charset="0"/>
                <a:cs typeface="Calibri" panose="020F0502020204030204" pitchFamily="34" charset="0"/>
              </a:rPr>
              <a:t>Attention aux arrondis !</a:t>
            </a:r>
          </a:p>
        </p:txBody>
      </p:sp>
      <p:graphicFrame>
        <p:nvGraphicFramePr>
          <p:cNvPr id="9" name="Group 3">
            <a:extLst>
              <a:ext uri="{FF2B5EF4-FFF2-40B4-BE49-F238E27FC236}">
                <a16:creationId xmlns:a16="http://schemas.microsoft.com/office/drawing/2014/main" id="{8B1EB7B7-1951-2BDA-DE75-4DD8D7F73B6F}"/>
              </a:ext>
            </a:extLst>
          </p:cNvPr>
          <p:cNvGraphicFramePr>
            <a:graphicFrameLocks/>
          </p:cNvGraphicFramePr>
          <p:nvPr>
            <p:extLst>
              <p:ext uri="{D42A27DB-BD31-4B8C-83A1-F6EECF244321}">
                <p14:modId xmlns:p14="http://schemas.microsoft.com/office/powerpoint/2010/main" val="979461468"/>
              </p:ext>
            </p:extLst>
          </p:nvPr>
        </p:nvGraphicFramePr>
        <p:xfrm>
          <a:off x="533203" y="1557338"/>
          <a:ext cx="2811130" cy="4123801"/>
        </p:xfrm>
        <a:graphic>
          <a:graphicData uri="http://schemas.openxmlformats.org/drawingml/2006/table">
            <a:tbl>
              <a:tblPr/>
              <a:tblGrid>
                <a:gridCol w="1632269">
                  <a:extLst>
                    <a:ext uri="{9D8B030D-6E8A-4147-A177-3AD203B41FA5}">
                      <a16:colId xmlns:a16="http://schemas.microsoft.com/office/drawing/2014/main" val="20000"/>
                    </a:ext>
                  </a:extLst>
                </a:gridCol>
                <a:gridCol w="1178861">
                  <a:extLst>
                    <a:ext uri="{9D8B030D-6E8A-4147-A177-3AD203B41FA5}">
                      <a16:colId xmlns:a16="http://schemas.microsoft.com/office/drawing/2014/main" val="20001"/>
                    </a:ext>
                  </a:extLst>
                </a:gridCol>
              </a:tblGrid>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1" i="0" u="none" strike="noStrike" cap="none" normalizeH="0" baseline="0">
                          <a:ln>
                            <a:noFill/>
                          </a:ln>
                          <a:solidFill>
                            <a:srgbClr val="FFFFFF"/>
                          </a:solidFill>
                          <a:effectLst/>
                          <a:latin typeface="Calibri" panose="020F0502020204030204" pitchFamily="34" charset="0"/>
                          <a:cs typeface="Calibri" panose="020F0502020204030204" pitchFamily="34" charset="0"/>
                        </a:rPr>
                        <a:t>Direction</a:t>
                      </a:r>
                      <a:endParaRPr kumimoji="1" lang="fr-FR" sz="13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1" i="0" u="none" strike="noStrike" cap="none" normalizeH="0" baseline="0">
                          <a:ln>
                            <a:noFill/>
                          </a:ln>
                          <a:solidFill>
                            <a:srgbClr val="FFFFFF"/>
                          </a:solidFill>
                          <a:effectLst/>
                          <a:latin typeface="Calibri" panose="020F0502020204030204" pitchFamily="34" charset="0"/>
                          <a:cs typeface="Calibri" panose="020F0502020204030204" pitchFamily="34" charset="0"/>
                        </a:rPr>
                        <a:t>% du TJOM</a:t>
                      </a:r>
                      <a:endParaRPr kumimoji="1" lang="fr-FR" sz="13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Valais</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35%</a:t>
                      </a:r>
                      <a:endParaRPr kumimoji="1" lang="fr-FR" sz="13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1"/>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Yverdon</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23%</a:t>
                      </a:r>
                      <a:endParaRPr kumimoji="1" lang="fr-FR" sz="13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r h="3158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Genève</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11%</a:t>
                      </a:r>
                      <a:endParaRPr kumimoji="1" lang="fr-FR" sz="13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3"/>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Lausanne Centre</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7%</a:t>
                      </a:r>
                      <a:endParaRPr kumimoji="1" lang="fr-FR" sz="13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Lausanne Nord</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7%</a:t>
                      </a:r>
                      <a:endParaRPr kumimoji="1" lang="fr-FR" sz="13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5"/>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Lausanne Sud - Pully</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300" b="0" i="0" u="none" strike="noStrike" cap="none" normalizeH="0" baseline="0">
                          <a:ln>
                            <a:noFill/>
                          </a:ln>
                          <a:solidFill>
                            <a:srgbClr val="000000"/>
                          </a:solidFill>
                          <a:effectLst/>
                          <a:latin typeface="Calibri" panose="020F0502020204030204" pitchFamily="34" charset="0"/>
                          <a:cs typeface="Calibri" panose="020F0502020204030204" pitchFamily="34" charset="0"/>
                        </a:rPr>
                        <a:t>5%</a:t>
                      </a:r>
                      <a:endParaRPr kumimoji="1" lang="fr-FR" sz="13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6"/>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EPFL</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kern="1200" cap="none" normalizeH="0" baseline="0">
                          <a:ln>
                            <a:noFill/>
                          </a:ln>
                          <a:solidFill>
                            <a:srgbClr val="000000"/>
                          </a:solidFill>
                          <a:effectLst/>
                          <a:latin typeface="Calibri" panose="020F0502020204030204" pitchFamily="34" charset="0"/>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3914049614"/>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Préverenges</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kern="1200" cap="none" normalizeH="0" baseline="0">
                          <a:ln>
                            <a:noFill/>
                          </a:ln>
                          <a:solidFill>
                            <a:srgbClr val="000000"/>
                          </a:solidFill>
                          <a:effectLst/>
                          <a:latin typeface="Calibri" panose="020F0502020204030204" pitchFamily="34" charset="0"/>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2517340469"/>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Cossonay</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kern="1200" cap="none" normalizeH="0" baseline="0">
                          <a:ln>
                            <a:noFill/>
                          </a:ln>
                          <a:solidFill>
                            <a:srgbClr val="000000"/>
                          </a:solidFill>
                          <a:effectLst/>
                          <a:latin typeface="Calibri" panose="020F0502020204030204" pitchFamily="34" charset="0"/>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2075822162"/>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Echallens</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kern="1200" cap="none" normalizeH="0" baseline="0">
                          <a:ln>
                            <a:noFill/>
                          </a:ln>
                          <a:solidFill>
                            <a:srgbClr val="000000"/>
                          </a:solidFill>
                          <a:effectLst/>
                          <a:latin typeface="Calibri" panose="020F0502020204030204" pitchFamily="34" charset="0"/>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2709545569"/>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Crissier</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kern="1200" cap="none" normalizeH="0" baseline="0">
                          <a:ln>
                            <a:noFill/>
                          </a:ln>
                          <a:solidFill>
                            <a:srgbClr val="000000"/>
                          </a:solidFill>
                          <a:effectLst/>
                          <a:latin typeface="Calibri" panose="020F0502020204030204" pitchFamily="34" charset="0"/>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407129296"/>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cap="none" normalizeH="0" baseline="0">
                          <a:ln>
                            <a:noFill/>
                          </a:ln>
                          <a:solidFill>
                            <a:schemeClr val="tx1"/>
                          </a:solidFill>
                          <a:effectLst/>
                          <a:latin typeface="Calibri" panose="020F0502020204030204" pitchFamily="34" charset="0"/>
                          <a:cs typeface="Calibri" panose="020F0502020204030204" pitchFamily="34" charset="0"/>
                        </a:rPr>
                        <a:t>Bussigny</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300" b="0" i="0" u="none" strike="noStrike" kern="1200" cap="none" normalizeH="0" baseline="0">
                          <a:ln>
                            <a:noFill/>
                          </a:ln>
                          <a:solidFill>
                            <a:srgbClr val="000000"/>
                          </a:solidFill>
                          <a:effectLst/>
                          <a:latin typeface="Calibri" panose="020F0502020204030204" pitchFamily="34" charset="0"/>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565305084"/>
                  </a:ext>
                </a:extLst>
              </a:tr>
            </a:tbl>
          </a:graphicData>
        </a:graphic>
      </p:graphicFrame>
    </p:spTree>
    <p:extLst>
      <p:ext uri="{BB962C8B-B14F-4D97-AF65-F5344CB8AC3E}">
        <p14:creationId xmlns:p14="http://schemas.microsoft.com/office/powerpoint/2010/main" val="412084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71</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Enseignements de cette EIE</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p:txBody>
          <a:bodyPr/>
          <a:lstStyle/>
          <a:p>
            <a:r>
              <a:rPr lang="fr-CH"/>
              <a:t>Risques d’oppositions sur le projet</a:t>
            </a:r>
          </a:p>
          <a:p>
            <a:r>
              <a:rPr lang="fr-CH"/>
              <a:t>Garantir la traçabilité des hypothèses et des résultats avec un traitement «simple» même pour des projets complexes</a:t>
            </a:r>
          </a:p>
          <a:p>
            <a:r>
              <a:rPr lang="fr-CH"/>
              <a:t>Après 8 ans de procédure pour obtenir le permis de construire et pour la réalisation du projet… le 11 juin 2018 l’entreprise Camion Transport SA a mis en service le nouveau Centre Cargo Logistique «Léman» à </a:t>
            </a:r>
            <a:r>
              <a:rPr lang="fr-CH" err="1"/>
              <a:t>Vufflens</a:t>
            </a:r>
            <a:r>
              <a:rPr lang="fr-CH"/>
              <a:t>-la-Ville</a:t>
            </a:r>
          </a:p>
          <a:p>
            <a:endParaRPr lang="fr-CH"/>
          </a:p>
        </p:txBody>
      </p:sp>
      <p:pic>
        <p:nvPicPr>
          <p:cNvPr id="6" name="Picture 4" descr="Image camion transport">
            <a:extLst>
              <a:ext uri="{FF2B5EF4-FFF2-40B4-BE49-F238E27FC236}">
                <a16:creationId xmlns:a16="http://schemas.microsoft.com/office/drawing/2014/main" id="{F5E475C6-0943-9210-2925-CB6C10740DE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10078202" y="401542"/>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08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72</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Exemple de cas :  </a:t>
            </a:r>
            <a:r>
              <a:rPr lang="fr-CH" err="1"/>
              <a:t>Bobst</a:t>
            </a:r>
            <a:endParaRPr lang="fr-CH"/>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o 15">
            <a:extLst>
              <a:ext uri="{FF2B5EF4-FFF2-40B4-BE49-F238E27FC236}">
                <a16:creationId xmlns:a16="http://schemas.microsoft.com/office/drawing/2014/main" id="{A4D87880-11B7-0611-F218-715BC0615F1D}"/>
              </a:ext>
            </a:extLst>
          </p:cNvPr>
          <p:cNvGrpSpPr/>
          <p:nvPr/>
        </p:nvGrpSpPr>
        <p:grpSpPr>
          <a:xfrm>
            <a:off x="550863" y="1569778"/>
            <a:ext cx="6612736" cy="2529069"/>
            <a:chOff x="550863" y="1592263"/>
            <a:chExt cx="6612736" cy="2529069"/>
          </a:xfrm>
        </p:grpSpPr>
        <p:sp>
          <p:nvSpPr>
            <p:cNvPr id="8" name="Rechteck 12">
              <a:extLst>
                <a:ext uri="{FF2B5EF4-FFF2-40B4-BE49-F238E27FC236}">
                  <a16:creationId xmlns:a16="http://schemas.microsoft.com/office/drawing/2014/main" id="{4818469A-A128-B371-51AB-D0564F733996}"/>
                </a:ext>
              </a:extLst>
            </p:cNvPr>
            <p:cNvSpPr/>
            <p:nvPr/>
          </p:nvSpPr>
          <p:spPr bwMode="auto">
            <a:xfrm>
              <a:off x="550863" y="1592263"/>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1</a:t>
              </a:r>
            </a:p>
          </p:txBody>
        </p:sp>
        <p:sp>
          <p:nvSpPr>
            <p:cNvPr id="9" name="Rechteck 12">
              <a:extLst>
                <a:ext uri="{FF2B5EF4-FFF2-40B4-BE49-F238E27FC236}">
                  <a16:creationId xmlns:a16="http://schemas.microsoft.com/office/drawing/2014/main" id="{1E984E27-6327-F877-A11F-8A1D0710A434}"/>
                </a:ext>
              </a:extLst>
            </p:cNvPr>
            <p:cNvSpPr/>
            <p:nvPr/>
          </p:nvSpPr>
          <p:spPr bwMode="auto">
            <a:xfrm>
              <a:off x="550863" y="2284594"/>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2</a:t>
              </a:r>
            </a:p>
          </p:txBody>
        </p:sp>
        <p:sp>
          <p:nvSpPr>
            <p:cNvPr id="10" name="Rechteck 12">
              <a:extLst>
                <a:ext uri="{FF2B5EF4-FFF2-40B4-BE49-F238E27FC236}">
                  <a16:creationId xmlns:a16="http://schemas.microsoft.com/office/drawing/2014/main" id="{B00C5E04-EA9C-5EE3-DF7E-2DEF4131CDA0}"/>
                </a:ext>
              </a:extLst>
            </p:cNvPr>
            <p:cNvSpPr/>
            <p:nvPr/>
          </p:nvSpPr>
          <p:spPr bwMode="auto">
            <a:xfrm>
              <a:off x="550863" y="2976926"/>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3</a:t>
              </a:r>
            </a:p>
          </p:txBody>
        </p:sp>
        <p:sp>
          <p:nvSpPr>
            <p:cNvPr id="11" name="Rechteck 12">
              <a:extLst>
                <a:ext uri="{FF2B5EF4-FFF2-40B4-BE49-F238E27FC236}">
                  <a16:creationId xmlns:a16="http://schemas.microsoft.com/office/drawing/2014/main" id="{D1DFDEEB-FD51-557A-23F6-C4CA763E048B}"/>
                </a:ext>
              </a:extLst>
            </p:cNvPr>
            <p:cNvSpPr/>
            <p:nvPr/>
          </p:nvSpPr>
          <p:spPr bwMode="auto">
            <a:xfrm>
              <a:off x="550863" y="3669258"/>
              <a:ext cx="453600" cy="452074"/>
            </a:xfrm>
            <a:prstGeom prst="rect">
              <a:avLst/>
            </a:prstGeom>
            <a:solidFill>
              <a:srgbClr val="005B85"/>
            </a:solidFill>
            <a:ln>
              <a:noFill/>
            </a:ln>
          </p:spPr>
          <p:txBody>
            <a:bodyPr vert="horz" wrap="square" lIns="91431" tIns="45715" rIns="91431" bIns="45715" numCol="1" anchor="ctr" anchorCtr="0" compatLnSpc="1">
              <a:prstTxWarp prst="textNoShape">
                <a:avLst/>
              </a:prstTxWarp>
            </a:bodyPr>
            <a:lstStyle/>
            <a:p>
              <a:pPr algn="ctr"/>
              <a:r>
                <a:rPr lang="it-CH" sz="1600" b="1">
                  <a:solidFill>
                    <a:schemeClr val="bg1"/>
                  </a:solidFill>
                  <a:latin typeface="Calibri" panose="020F0502020204030204" pitchFamily="34" charset="0"/>
                  <a:cs typeface="Calibri" panose="020F0502020204030204" pitchFamily="34" charset="0"/>
                </a:rPr>
                <a:t>4</a:t>
              </a:r>
            </a:p>
          </p:txBody>
        </p:sp>
        <p:sp>
          <p:nvSpPr>
            <p:cNvPr id="12" name="CasellaDiTesto 14">
              <a:extLst>
                <a:ext uri="{FF2B5EF4-FFF2-40B4-BE49-F238E27FC236}">
                  <a16:creationId xmlns:a16="http://schemas.microsoft.com/office/drawing/2014/main" id="{F4F0B633-FA50-149B-23EB-A1166F9A7637}"/>
                </a:ext>
              </a:extLst>
            </p:cNvPr>
            <p:cNvSpPr txBox="1"/>
            <p:nvPr/>
          </p:nvSpPr>
          <p:spPr>
            <a:xfrm>
              <a:off x="1069777" y="1602876"/>
              <a:ext cx="6093822" cy="400110"/>
            </a:xfrm>
            <a:prstGeom prst="rect">
              <a:avLst/>
            </a:prstGeom>
            <a:noFill/>
          </p:spPr>
          <p:txBody>
            <a:bodyPr wrap="square">
              <a:spAutoFit/>
            </a:bodyPr>
            <a:lstStyle/>
            <a:p>
              <a:pPr>
                <a:buNone/>
                <a:defRPr/>
              </a:pPr>
              <a:r>
                <a:rPr lang="fr-CH" altLang="fr-FR" sz="2000" b="1">
                  <a:solidFill>
                    <a:srgbClr val="005B85"/>
                  </a:solidFill>
                  <a:latin typeface="Calibri" panose="020F0502020204030204" pitchFamily="34" charset="0"/>
                  <a:cs typeface="Calibri" panose="020F0502020204030204" pitchFamily="34" charset="0"/>
                </a:rPr>
                <a:t>Projet</a:t>
              </a:r>
            </a:p>
          </p:txBody>
        </p:sp>
        <p:sp>
          <p:nvSpPr>
            <p:cNvPr id="13" name="CasellaDiTesto 16">
              <a:extLst>
                <a:ext uri="{FF2B5EF4-FFF2-40B4-BE49-F238E27FC236}">
                  <a16:creationId xmlns:a16="http://schemas.microsoft.com/office/drawing/2014/main" id="{116A4615-9E58-F0E0-0A66-BE1A4E9AC2CF}"/>
                </a:ext>
              </a:extLst>
            </p:cNvPr>
            <p:cNvSpPr txBox="1"/>
            <p:nvPr/>
          </p:nvSpPr>
          <p:spPr>
            <a:xfrm>
              <a:off x="1069777" y="2308391"/>
              <a:ext cx="6093822" cy="400110"/>
            </a:xfrm>
            <a:prstGeom prst="rect">
              <a:avLst/>
            </a:prstGeom>
            <a:noFill/>
          </p:spPr>
          <p:txBody>
            <a:bodyPr wrap="square">
              <a:spAutoFit/>
            </a:body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rPr>
                <a:t>Projet soumis à EIE?</a:t>
              </a:r>
            </a:p>
          </p:txBody>
        </p:sp>
        <p:sp>
          <p:nvSpPr>
            <p:cNvPr id="14" name="CasellaDiTesto 18">
              <a:extLst>
                <a:ext uri="{FF2B5EF4-FFF2-40B4-BE49-F238E27FC236}">
                  <a16:creationId xmlns:a16="http://schemas.microsoft.com/office/drawing/2014/main" id="{099D0236-E949-99EA-D8C6-E68824744EC3}"/>
                </a:ext>
              </a:extLst>
            </p:cNvPr>
            <p:cNvSpPr txBox="1"/>
            <p:nvPr/>
          </p:nvSpPr>
          <p:spPr>
            <a:xfrm>
              <a:off x="1069777" y="2998607"/>
              <a:ext cx="6093822" cy="400110"/>
            </a:xfrm>
            <a:prstGeom prst="rect">
              <a:avLst/>
            </a:prstGeom>
            <a:noFill/>
          </p:spPr>
          <p:txBody>
            <a:bodyPr wrap="square">
              <a:spAutoFit/>
            </a:body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rPr>
                <a:t>Besoins en stationnement</a:t>
              </a:r>
              <a:endParaRPr lang="fr-CH" altLang="fr-FR" sz="2000" b="1">
                <a:solidFill>
                  <a:srgbClr val="005B85"/>
                </a:solidFill>
                <a:latin typeface="Calibri" panose="020F0502020204030204" pitchFamily="34" charset="0"/>
                <a:cs typeface="Calibri" panose="020F0502020204030204" pitchFamily="34" charset="0"/>
                <a:sym typeface="Wingdings" panose="05000000000000000000" pitchFamily="2" charset="2"/>
              </a:endParaRPr>
            </a:p>
          </p:txBody>
        </p:sp>
        <p:sp>
          <p:nvSpPr>
            <p:cNvPr id="15" name="CasellaDiTesto 20">
              <a:extLst>
                <a:ext uri="{FF2B5EF4-FFF2-40B4-BE49-F238E27FC236}">
                  <a16:creationId xmlns:a16="http://schemas.microsoft.com/office/drawing/2014/main" id="{F587D5D3-B0C0-1408-E84B-394A83058D75}"/>
                </a:ext>
              </a:extLst>
            </p:cNvPr>
            <p:cNvSpPr txBox="1"/>
            <p:nvPr/>
          </p:nvSpPr>
          <p:spPr>
            <a:xfrm>
              <a:off x="1069777" y="3695240"/>
              <a:ext cx="6093822" cy="400110"/>
            </a:xfrm>
            <a:prstGeom prst="rect">
              <a:avLst/>
            </a:prstGeom>
            <a:noFill/>
          </p:spPr>
          <p:txBody>
            <a:bodyPr wrap="square">
              <a:spAutoFit/>
            </a:bodyPr>
            <a:lstStyle/>
            <a:p>
              <a:pPr marL="0" indent="0">
                <a:buNone/>
                <a:defRPr/>
              </a:pPr>
              <a:r>
                <a:rPr lang="fr-CH" altLang="fr-FR" sz="2000" b="1">
                  <a:solidFill>
                    <a:srgbClr val="005B85"/>
                  </a:solidFill>
                  <a:latin typeface="Calibri" panose="020F0502020204030204" pitchFamily="34" charset="0"/>
                  <a:cs typeface="Calibri" panose="020F0502020204030204" pitchFamily="34" charset="0"/>
                  <a:sym typeface="Wingdings" panose="05000000000000000000" pitchFamily="2" charset="2"/>
                </a:rPr>
                <a:t>Génération du trafic futur</a:t>
              </a:r>
            </a:p>
          </p:txBody>
        </p:sp>
      </p:grpSp>
      <p:pic>
        <p:nvPicPr>
          <p:cNvPr id="16" name="Image 1">
            <a:extLst>
              <a:ext uri="{FF2B5EF4-FFF2-40B4-BE49-F238E27FC236}">
                <a16:creationId xmlns:a16="http://schemas.microsoft.com/office/drawing/2014/main" id="{92F547AA-2345-E9CE-A84F-5E271C95718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8616046" y="1557339"/>
            <a:ext cx="3204480" cy="228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D1B7BA42-9BD7-AB04-0766-81684A5B6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045" y="3869079"/>
            <a:ext cx="3204480" cy="245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0329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73</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Exemple de cas :  </a:t>
            </a:r>
            <a:r>
              <a:rPr lang="fr-CH" err="1"/>
              <a:t>Bobst</a:t>
            </a:r>
            <a:endParaRPr lang="fr-CH"/>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Entreprise de production de machines (pliage carton)</a:t>
            </a:r>
          </a:p>
          <a:p>
            <a:r>
              <a:rPr lang="fr-CH"/>
              <a:t>Situation</a:t>
            </a:r>
          </a:p>
          <a:p>
            <a:pPr lvl="1"/>
            <a:r>
              <a:rPr lang="fr-CH"/>
              <a:t>2 pôles de production en région lausannoise</a:t>
            </a:r>
          </a:p>
          <a:p>
            <a:r>
              <a:rPr lang="fr-CH"/>
              <a:t>Projet</a:t>
            </a:r>
          </a:p>
          <a:p>
            <a:pPr lvl="1"/>
            <a:r>
              <a:rPr lang="fr-CH"/>
              <a:t>Regroupement des 2 pôles de production à Mex</a:t>
            </a:r>
          </a:p>
          <a:p>
            <a:r>
              <a:rPr lang="fr-CH"/>
              <a:t>Justification</a:t>
            </a:r>
          </a:p>
          <a:p>
            <a:pPr lvl="1"/>
            <a:r>
              <a:rPr lang="fr-CH"/>
              <a:t>Rationalisation des activités</a:t>
            </a:r>
          </a:p>
          <a:p>
            <a:pPr lvl="1"/>
            <a:r>
              <a:rPr lang="fr-CH"/>
              <a:t>Suppression du trafic </a:t>
            </a:r>
            <a:r>
              <a:rPr lang="fr-CH" err="1"/>
              <a:t>intersite</a:t>
            </a:r>
            <a:endParaRPr lang="fr-CH"/>
          </a:p>
          <a:p>
            <a:r>
              <a:rPr lang="fr-CH"/>
              <a:t>Particularité: le site de Mex est soumis à un plan partiel d’affectation (PPA)</a:t>
            </a:r>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6">
            <a:extLst>
              <a:ext uri="{FF2B5EF4-FFF2-40B4-BE49-F238E27FC236}">
                <a16:creationId xmlns:a16="http://schemas.microsoft.com/office/drawing/2014/main" id="{448ED4E9-2113-94BB-C33E-EA91426E1C30}"/>
              </a:ext>
            </a:extLst>
          </p:cNvPr>
          <p:cNvGrpSpPr>
            <a:grpSpLocks/>
          </p:cNvGrpSpPr>
          <p:nvPr/>
        </p:nvGrpSpPr>
        <p:grpSpPr bwMode="auto">
          <a:xfrm>
            <a:off x="8031197" y="1974850"/>
            <a:ext cx="3931983" cy="4057426"/>
            <a:chOff x="1092" y="1982"/>
            <a:chExt cx="1925" cy="1924"/>
          </a:xfrm>
        </p:grpSpPr>
        <p:grpSp>
          <p:nvGrpSpPr>
            <p:cNvPr id="18" name="Group 24">
              <a:extLst>
                <a:ext uri="{FF2B5EF4-FFF2-40B4-BE49-F238E27FC236}">
                  <a16:creationId xmlns:a16="http://schemas.microsoft.com/office/drawing/2014/main" id="{8DF10DA5-F4E3-7674-7373-DCD8F0B1094A}"/>
                </a:ext>
              </a:extLst>
            </p:cNvPr>
            <p:cNvGrpSpPr>
              <a:grpSpLocks/>
            </p:cNvGrpSpPr>
            <p:nvPr/>
          </p:nvGrpSpPr>
          <p:grpSpPr bwMode="auto">
            <a:xfrm>
              <a:off x="1092" y="1982"/>
              <a:ext cx="1925" cy="1924"/>
              <a:chOff x="1474" y="1494"/>
              <a:chExt cx="2325" cy="2468"/>
            </a:xfrm>
          </p:grpSpPr>
          <p:pic>
            <p:nvPicPr>
              <p:cNvPr id="25" name="Picture 25">
                <a:extLst>
                  <a:ext uri="{FF2B5EF4-FFF2-40B4-BE49-F238E27FC236}">
                    <a16:creationId xmlns:a16="http://schemas.microsoft.com/office/drawing/2014/main" id="{ADF624DA-692C-0F1F-C655-3543183B1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 y="1500"/>
                <a:ext cx="2322" cy="246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6">
                <a:extLst>
                  <a:ext uri="{FF2B5EF4-FFF2-40B4-BE49-F238E27FC236}">
                    <a16:creationId xmlns:a16="http://schemas.microsoft.com/office/drawing/2014/main" id="{4EE80E56-1079-713F-CA76-86C363B3B9FD}"/>
                  </a:ext>
                </a:extLst>
              </p:cNvPr>
              <p:cNvSpPr>
                <a:spLocks noChangeArrowheads="1"/>
              </p:cNvSpPr>
              <p:nvPr/>
            </p:nvSpPr>
            <p:spPr bwMode="auto">
              <a:xfrm>
                <a:off x="1475" y="1494"/>
                <a:ext cx="2324" cy="2462"/>
              </a:xfrm>
              <a:prstGeom prst="rect">
                <a:avLst/>
              </a:prstGeom>
              <a:noFill/>
              <a:ln w="19050">
                <a:solidFill>
                  <a:srgbClr val="000000"/>
                </a:solidFill>
                <a:miter lim="800000"/>
                <a:headEnd type="none" w="sm" len="sm"/>
                <a:tailEnd type="none" w="sm" len="sm"/>
              </a:ln>
              <a:effectLst/>
              <a:extLst>
                <a:ext uri="{909E8E84-426E-40DD-AFC4-6F175D3DCCD1}">
                  <a14:hiddenFill xmlns:a14="http://schemas.microsoft.com/office/drawing/2010/main">
                    <a:solidFill>
                      <a:srgbClr val="FFFFFF">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7" name="Oval 27">
                <a:extLst>
                  <a:ext uri="{FF2B5EF4-FFF2-40B4-BE49-F238E27FC236}">
                    <a16:creationId xmlns:a16="http://schemas.microsoft.com/office/drawing/2014/main" id="{81A94E6B-5CBF-B108-AA25-868D838B5BFD}"/>
                  </a:ext>
                </a:extLst>
              </p:cNvPr>
              <p:cNvSpPr>
                <a:spLocks noChangeArrowheads="1"/>
              </p:cNvSpPr>
              <p:nvPr/>
            </p:nvSpPr>
            <p:spPr bwMode="auto">
              <a:xfrm>
                <a:off x="1566" y="1559"/>
                <a:ext cx="308" cy="309"/>
              </a:xfrm>
              <a:prstGeom prst="ellipse">
                <a:avLst/>
              </a:prstGeom>
              <a:noFill/>
              <a:ln w="31750">
                <a:solidFill>
                  <a:srgbClr val="FF0000"/>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8" name="Oval 28">
                <a:extLst>
                  <a:ext uri="{FF2B5EF4-FFF2-40B4-BE49-F238E27FC236}">
                    <a16:creationId xmlns:a16="http://schemas.microsoft.com/office/drawing/2014/main" id="{20CB0CDD-5924-38A4-3833-D75F9D6ECD34}"/>
                  </a:ext>
                </a:extLst>
              </p:cNvPr>
              <p:cNvSpPr>
                <a:spLocks noChangeArrowheads="1"/>
              </p:cNvSpPr>
              <p:nvPr/>
            </p:nvSpPr>
            <p:spPr bwMode="auto">
              <a:xfrm>
                <a:off x="3372" y="3582"/>
                <a:ext cx="243" cy="243"/>
              </a:xfrm>
              <a:prstGeom prst="ellipse">
                <a:avLst/>
              </a:prstGeom>
              <a:noFill/>
              <a:ln w="31750">
                <a:solidFill>
                  <a:srgbClr val="FF0000"/>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pSp>
          <p:nvGrpSpPr>
            <p:cNvPr id="19" name="Group 32">
              <a:extLst>
                <a:ext uri="{FF2B5EF4-FFF2-40B4-BE49-F238E27FC236}">
                  <a16:creationId xmlns:a16="http://schemas.microsoft.com/office/drawing/2014/main" id="{02BF902C-02C7-E287-5B78-95D66255AEE4}"/>
                </a:ext>
              </a:extLst>
            </p:cNvPr>
            <p:cNvGrpSpPr>
              <a:grpSpLocks/>
            </p:cNvGrpSpPr>
            <p:nvPr/>
          </p:nvGrpSpPr>
          <p:grpSpPr bwMode="auto">
            <a:xfrm>
              <a:off x="2080" y="3599"/>
              <a:ext cx="528" cy="209"/>
              <a:chOff x="3728" y="2687"/>
              <a:chExt cx="528" cy="209"/>
            </a:xfrm>
          </p:grpSpPr>
          <p:sp>
            <p:nvSpPr>
              <p:cNvPr id="23" name="Rectangle 31">
                <a:extLst>
                  <a:ext uri="{FF2B5EF4-FFF2-40B4-BE49-F238E27FC236}">
                    <a16:creationId xmlns:a16="http://schemas.microsoft.com/office/drawing/2014/main" id="{86976679-84A8-0905-460B-5DCF5B80A696}"/>
                  </a:ext>
                </a:extLst>
              </p:cNvPr>
              <p:cNvSpPr>
                <a:spLocks noChangeArrowheads="1"/>
              </p:cNvSpPr>
              <p:nvPr/>
            </p:nvSpPr>
            <p:spPr bwMode="auto">
              <a:xfrm>
                <a:off x="3776" y="2688"/>
                <a:ext cx="432" cy="208"/>
              </a:xfrm>
              <a:prstGeom prst="rect">
                <a:avLst/>
              </a:prstGeom>
              <a:solidFill>
                <a:srgbClr val="FFFFFF">
                  <a:alpha val="50195"/>
                </a:srgbClr>
              </a:solidFill>
              <a:ln w="12700"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4" name="Rectangle 29">
                <a:extLst>
                  <a:ext uri="{FF2B5EF4-FFF2-40B4-BE49-F238E27FC236}">
                    <a16:creationId xmlns:a16="http://schemas.microsoft.com/office/drawing/2014/main" id="{E2C8464A-FDB3-7E7C-2559-6557D5D2ECE6}"/>
                  </a:ext>
                </a:extLst>
              </p:cNvPr>
              <p:cNvSpPr>
                <a:spLocks noChangeArrowheads="1"/>
              </p:cNvSpPr>
              <p:nvPr/>
            </p:nvSpPr>
            <p:spPr bwMode="auto">
              <a:xfrm>
                <a:off x="3728" y="2687"/>
                <a:ext cx="52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61950" indent="-36195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lnSpc>
                    <a:spcPct val="80000"/>
                  </a:lnSpc>
                  <a:spcBef>
                    <a:spcPct val="50000"/>
                  </a:spcBef>
                  <a:buFontTx/>
                  <a:buNone/>
                </a:pPr>
                <a:r>
                  <a:rPr lang="fr-CH" altLang="fr-FR" sz="1800">
                    <a:solidFill>
                      <a:srgbClr val="FF0000"/>
                    </a:solidFill>
                    <a:sym typeface="Wingdings" panose="05000000000000000000" pitchFamily="2" charset="2"/>
                  </a:rPr>
                  <a:t>Prilly</a:t>
                </a:r>
                <a:endParaRPr lang="fr-CH" altLang="fr-FR" sz="1800" b="0">
                  <a:solidFill>
                    <a:srgbClr val="FF0000"/>
                  </a:solidFill>
                </a:endParaRPr>
              </a:p>
            </p:txBody>
          </p:sp>
        </p:grpSp>
        <p:grpSp>
          <p:nvGrpSpPr>
            <p:cNvPr id="20" name="Group 33">
              <a:extLst>
                <a:ext uri="{FF2B5EF4-FFF2-40B4-BE49-F238E27FC236}">
                  <a16:creationId xmlns:a16="http://schemas.microsoft.com/office/drawing/2014/main" id="{6BF3821C-DB20-B7F6-51D2-1DCA35B89810}"/>
                </a:ext>
              </a:extLst>
            </p:cNvPr>
            <p:cNvGrpSpPr>
              <a:grpSpLocks/>
            </p:cNvGrpSpPr>
            <p:nvPr/>
          </p:nvGrpSpPr>
          <p:grpSpPr bwMode="auto">
            <a:xfrm>
              <a:off x="1464" y="2047"/>
              <a:ext cx="528" cy="209"/>
              <a:chOff x="3728" y="2687"/>
              <a:chExt cx="528" cy="209"/>
            </a:xfrm>
          </p:grpSpPr>
          <p:sp>
            <p:nvSpPr>
              <p:cNvPr id="21" name="Rectangle 34">
                <a:extLst>
                  <a:ext uri="{FF2B5EF4-FFF2-40B4-BE49-F238E27FC236}">
                    <a16:creationId xmlns:a16="http://schemas.microsoft.com/office/drawing/2014/main" id="{2BDE7193-E010-1A2C-BB6A-26FB8549DC4C}"/>
                  </a:ext>
                </a:extLst>
              </p:cNvPr>
              <p:cNvSpPr>
                <a:spLocks noChangeArrowheads="1"/>
              </p:cNvSpPr>
              <p:nvPr/>
            </p:nvSpPr>
            <p:spPr bwMode="auto">
              <a:xfrm>
                <a:off x="3776" y="2688"/>
                <a:ext cx="432" cy="208"/>
              </a:xfrm>
              <a:prstGeom prst="rect">
                <a:avLst/>
              </a:prstGeom>
              <a:solidFill>
                <a:srgbClr val="FFFFFF">
                  <a:alpha val="50195"/>
                </a:srgbClr>
              </a:solidFill>
              <a:ln w="12700"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2" name="Rectangle 35">
                <a:extLst>
                  <a:ext uri="{FF2B5EF4-FFF2-40B4-BE49-F238E27FC236}">
                    <a16:creationId xmlns:a16="http://schemas.microsoft.com/office/drawing/2014/main" id="{1EEDF3AC-5E05-6E57-1AB8-6CA081E02DF0}"/>
                  </a:ext>
                </a:extLst>
              </p:cNvPr>
              <p:cNvSpPr>
                <a:spLocks noChangeArrowheads="1"/>
              </p:cNvSpPr>
              <p:nvPr/>
            </p:nvSpPr>
            <p:spPr bwMode="auto">
              <a:xfrm>
                <a:off x="3728" y="2687"/>
                <a:ext cx="52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61950" indent="-36195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lnSpc>
                    <a:spcPct val="80000"/>
                  </a:lnSpc>
                  <a:spcBef>
                    <a:spcPct val="50000"/>
                  </a:spcBef>
                  <a:buFontTx/>
                  <a:buNone/>
                </a:pPr>
                <a:r>
                  <a:rPr lang="fr-CH" altLang="fr-FR" sz="1800">
                    <a:solidFill>
                      <a:srgbClr val="FF0000"/>
                    </a:solidFill>
                    <a:sym typeface="Wingdings" panose="05000000000000000000" pitchFamily="2" charset="2"/>
                  </a:rPr>
                  <a:t>Mex</a:t>
                </a:r>
                <a:endParaRPr lang="fr-CH" altLang="fr-FR" sz="1800" b="0">
                  <a:solidFill>
                    <a:srgbClr val="FF0000"/>
                  </a:solidFill>
                </a:endParaRPr>
              </a:p>
            </p:txBody>
          </p:sp>
        </p:grpSp>
      </p:grpSp>
    </p:spTree>
    <p:extLst>
      <p:ext uri="{BB962C8B-B14F-4D97-AF65-F5344CB8AC3E}">
        <p14:creationId xmlns:p14="http://schemas.microsoft.com/office/powerpoint/2010/main" val="415657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74</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Projet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4">
            <a:extLst>
              <a:ext uri="{FF2B5EF4-FFF2-40B4-BE49-F238E27FC236}">
                <a16:creationId xmlns:a16="http://schemas.microsoft.com/office/drawing/2014/main" id="{F054D261-ABA4-813B-9B59-213EA61194A5}"/>
              </a:ext>
            </a:extLst>
          </p:cNvPr>
          <p:cNvGrpSpPr>
            <a:grpSpLocks/>
          </p:cNvGrpSpPr>
          <p:nvPr/>
        </p:nvGrpSpPr>
        <p:grpSpPr bwMode="auto">
          <a:xfrm>
            <a:off x="2689831" y="1202695"/>
            <a:ext cx="6937750" cy="3764360"/>
            <a:chOff x="1081" y="822"/>
            <a:chExt cx="4229" cy="2140"/>
          </a:xfrm>
        </p:grpSpPr>
        <p:pic>
          <p:nvPicPr>
            <p:cNvPr id="8" name="Picture 18">
              <a:extLst>
                <a:ext uri="{FF2B5EF4-FFF2-40B4-BE49-F238E27FC236}">
                  <a16:creationId xmlns:a16="http://schemas.microsoft.com/office/drawing/2014/main" id="{04CE166A-A61C-2BE8-1F34-9AC180BA2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 y="822"/>
              <a:ext cx="4224" cy="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9">
              <a:extLst>
                <a:ext uri="{FF2B5EF4-FFF2-40B4-BE49-F238E27FC236}">
                  <a16:creationId xmlns:a16="http://schemas.microsoft.com/office/drawing/2014/main" id="{3E750F13-604F-C55A-F307-472088646308}"/>
                </a:ext>
              </a:extLst>
            </p:cNvPr>
            <p:cNvSpPr>
              <a:spLocks noChangeArrowheads="1"/>
            </p:cNvSpPr>
            <p:nvPr/>
          </p:nvSpPr>
          <p:spPr bwMode="auto">
            <a:xfrm>
              <a:off x="1081" y="823"/>
              <a:ext cx="4228" cy="2139"/>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aphicFrame>
        <p:nvGraphicFramePr>
          <p:cNvPr id="10" name="Group 98">
            <a:extLst>
              <a:ext uri="{FF2B5EF4-FFF2-40B4-BE49-F238E27FC236}">
                <a16:creationId xmlns:a16="http://schemas.microsoft.com/office/drawing/2014/main" id="{3756C5B9-37CD-08F6-A8A9-E090C05382BB}"/>
              </a:ext>
            </a:extLst>
          </p:cNvPr>
          <p:cNvGraphicFramePr>
            <a:graphicFrameLocks noGrp="1"/>
          </p:cNvGraphicFramePr>
          <p:nvPr>
            <p:extLst>
              <p:ext uri="{D42A27DB-BD31-4B8C-83A1-F6EECF244321}">
                <p14:modId xmlns:p14="http://schemas.microsoft.com/office/powerpoint/2010/main" val="3188453182"/>
              </p:ext>
            </p:extLst>
          </p:nvPr>
        </p:nvGraphicFramePr>
        <p:xfrm>
          <a:off x="2689255" y="5028181"/>
          <a:ext cx="6951674" cy="1219288"/>
        </p:xfrm>
        <a:graphic>
          <a:graphicData uri="http://schemas.openxmlformats.org/drawingml/2006/table">
            <a:tbl>
              <a:tblPr/>
              <a:tblGrid>
                <a:gridCol w="2426730">
                  <a:extLst>
                    <a:ext uri="{9D8B030D-6E8A-4147-A177-3AD203B41FA5}">
                      <a16:colId xmlns:a16="http://schemas.microsoft.com/office/drawing/2014/main" val="20000"/>
                    </a:ext>
                  </a:extLst>
                </a:gridCol>
                <a:gridCol w="2354093">
                  <a:extLst>
                    <a:ext uri="{9D8B030D-6E8A-4147-A177-3AD203B41FA5}">
                      <a16:colId xmlns:a16="http://schemas.microsoft.com/office/drawing/2014/main" val="20001"/>
                    </a:ext>
                  </a:extLst>
                </a:gridCol>
                <a:gridCol w="2170851">
                  <a:extLst>
                    <a:ext uri="{9D8B030D-6E8A-4147-A177-3AD203B41FA5}">
                      <a16:colId xmlns:a16="http://schemas.microsoft.com/office/drawing/2014/main" val="20002"/>
                    </a:ext>
                  </a:extLst>
                </a:gridCol>
              </a:tblGrid>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Calibri" panose="020F0502020204030204" pitchFamily="34" charset="0"/>
                          <a:cs typeface="Calibri" panose="020F0502020204030204" pitchFamily="34" charset="0"/>
                        </a:rPr>
                        <a:t>Paramètres</a:t>
                      </a:r>
                      <a:endParaRPr kumimoji="1" lang="fr-FR" sz="14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Calibri" panose="020F0502020204030204" pitchFamily="34" charset="0"/>
                          <a:cs typeface="Calibri" panose="020F0502020204030204" pitchFamily="34" charset="0"/>
                        </a:rPr>
                        <a:t>Actuel</a:t>
                      </a:r>
                      <a:endParaRPr kumimoji="1" lang="fr-FR" sz="14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Calibri" panose="020F0502020204030204" pitchFamily="34" charset="0"/>
                          <a:cs typeface="Calibri" panose="020F0502020204030204" pitchFamily="34" charset="0"/>
                        </a:rPr>
                        <a:t>Futur avec projet</a:t>
                      </a:r>
                      <a:endParaRPr kumimoji="1" lang="fr-FR" sz="14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Employés</a:t>
                      </a:r>
                      <a:endParaRPr kumimoji="1" lang="fr-FR" sz="1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1’400</a:t>
                      </a:r>
                      <a:endParaRPr kumimoji="1" lang="fr-FR" sz="1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+ 1’300</a:t>
                      </a:r>
                      <a:endParaRPr kumimoji="1" lang="fr-FR" sz="1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1"/>
                  </a:ext>
                </a:extLst>
              </a:tr>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Surface bâtie</a:t>
                      </a:r>
                      <a:endParaRPr kumimoji="1" lang="fr-FR"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37’700 m</a:t>
                      </a:r>
                      <a:r>
                        <a:rPr kumimoji="1" lang="fr-CH"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rPr>
                        <a:t>2</a:t>
                      </a:r>
                      <a:endParaRPr kumimoji="1" lang="fr-FR"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+35’900 m</a:t>
                      </a:r>
                      <a:r>
                        <a:rPr kumimoji="1" lang="fr-CH"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rPr>
                        <a:t>2</a:t>
                      </a:r>
                      <a:endParaRPr kumimoji="1" lang="fr-FR"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Surface brute plancher</a:t>
                      </a:r>
                      <a:endParaRPr kumimoji="1" lang="fr-FR"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55’400 m</a:t>
                      </a:r>
                      <a:r>
                        <a:rPr kumimoji="1" lang="fr-CH"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rPr>
                        <a:t>2</a:t>
                      </a:r>
                      <a:endParaRPr kumimoji="1" lang="fr-FR"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+ 51’000 m</a:t>
                      </a:r>
                      <a:r>
                        <a:rPr kumimoji="1" lang="fr-CH"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rPr>
                        <a:t>2</a:t>
                      </a:r>
                      <a:endParaRPr kumimoji="1" lang="fr-FR" sz="1400" b="0" i="0" u="none" strike="noStrike" cap="none" normalizeH="0" baseline="30000">
                        <a:ln>
                          <a:noFill/>
                        </a:ln>
                        <a:solidFill>
                          <a:srgbClr val="000000"/>
                        </a:solidFill>
                        <a:effectLst/>
                        <a:latin typeface="Calibri" panose="020F0502020204030204" pitchFamily="34" charset="0"/>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340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75</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Projet soumis à l’EIE ? </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7657649" cy="4536947"/>
          </a:xfrm>
        </p:spPr>
        <p:txBody>
          <a:bodyPr/>
          <a:lstStyle/>
          <a:p>
            <a:r>
              <a:rPr lang="fr-CH"/>
              <a:t>Selon quelle base légale?</a:t>
            </a:r>
          </a:p>
          <a:p>
            <a:pPr lvl="1"/>
            <a:r>
              <a:rPr lang="fr-CH"/>
              <a:t>Ordonnance sur l’EIE (OEIE)</a:t>
            </a:r>
          </a:p>
          <a:p>
            <a:r>
              <a:rPr lang="fr-CH"/>
              <a:t>Selon quelle installation?</a:t>
            </a:r>
          </a:p>
          <a:p>
            <a:pPr lvl="1"/>
            <a:r>
              <a:rPr lang="fr-CH"/>
              <a:t>Places de stationnement (OEIE, annexe 1, n°11.4)</a:t>
            </a:r>
          </a:p>
          <a:p>
            <a:r>
              <a:rPr lang="fr-CH"/>
              <a:t>Selon quel critère?</a:t>
            </a:r>
          </a:p>
          <a:p>
            <a:pPr lvl="1"/>
            <a:r>
              <a:rPr lang="fr-CH"/>
              <a:t>Places de stationnement </a:t>
            </a:r>
            <a:r>
              <a:rPr lang="fr-CH">
                <a:sym typeface="Symbol" panose="05050102010706020507" pitchFamily="18" charset="2"/>
              </a:rPr>
              <a:t></a:t>
            </a:r>
            <a:r>
              <a:rPr lang="fr-CH"/>
              <a:t> 500 places (OEIE, art.1)</a:t>
            </a:r>
          </a:p>
          <a:p>
            <a:pPr lvl="1"/>
            <a:r>
              <a:rPr lang="fr-CH"/>
              <a:t>Modification significative du parc  </a:t>
            </a:r>
            <a:r>
              <a:rPr lang="fr-CH">
                <a:sym typeface="Symbol" panose="05050102010706020507" pitchFamily="18" charset="2"/>
              </a:rPr>
              <a:t></a:t>
            </a:r>
            <a:r>
              <a:rPr lang="fr-CH"/>
              <a:t>  10% (OEIE, art.2)</a:t>
            </a:r>
          </a:p>
          <a:p>
            <a:endParaRPr lang="fr-CH"/>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
            <a:extLst>
              <a:ext uri="{FF2B5EF4-FFF2-40B4-BE49-F238E27FC236}">
                <a16:creationId xmlns:a16="http://schemas.microsoft.com/office/drawing/2014/main" id="{6CDC1CD7-2B45-4434-7F6A-E1834A96DC2A}"/>
              </a:ext>
            </a:extLst>
          </p:cNvPr>
          <p:cNvPicPr>
            <a:picLocks noChangeAspect="1"/>
          </p:cNvPicPr>
          <p:nvPr/>
        </p:nvPicPr>
        <p:blipFill rotWithShape="1">
          <a:blip r:embed="rId3"/>
          <a:srcRect t="1280" b="4805"/>
          <a:stretch/>
        </p:blipFill>
        <p:spPr>
          <a:xfrm>
            <a:off x="8109476" y="1338250"/>
            <a:ext cx="3540125" cy="4740446"/>
          </a:xfrm>
          <a:prstGeom prst="rect">
            <a:avLst/>
          </a:prstGeom>
          <a:ln>
            <a:solidFill>
              <a:schemeClr val="bg1">
                <a:lumMod val="65000"/>
              </a:schemeClr>
            </a:solidFill>
          </a:ln>
        </p:spPr>
      </p:pic>
    </p:spTree>
    <p:extLst>
      <p:ext uri="{BB962C8B-B14F-4D97-AF65-F5344CB8AC3E}">
        <p14:creationId xmlns:p14="http://schemas.microsoft.com/office/powerpoint/2010/main" val="41110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76</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Dimensionnement du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Quantification du stationnement lié à l’extension BOBST </a:t>
            </a:r>
          </a:p>
          <a:p>
            <a:r>
              <a:rPr lang="fr-CH"/>
              <a:t>Ampleurs et affectations du projet</a:t>
            </a:r>
          </a:p>
          <a:p>
            <a:endParaRPr lang="fr-CH"/>
          </a:p>
          <a:p>
            <a:endParaRPr lang="fr-CH"/>
          </a:p>
          <a:p>
            <a:endParaRPr lang="fr-CH"/>
          </a:p>
          <a:p>
            <a:r>
              <a:rPr lang="fr-CH"/>
              <a:t>Pas de desserte TP à moins de 500 m du site de projet</a:t>
            </a:r>
          </a:p>
          <a:p>
            <a:r>
              <a:rPr lang="fr-CH"/>
              <a:t>Part de la mobilité douce &lt; 25% pour le projet</a:t>
            </a:r>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Group 3">
            <a:extLst>
              <a:ext uri="{FF2B5EF4-FFF2-40B4-BE49-F238E27FC236}">
                <a16:creationId xmlns:a16="http://schemas.microsoft.com/office/drawing/2014/main" id="{3317B267-CC75-4F60-2A6B-095A45E1964F}"/>
              </a:ext>
            </a:extLst>
          </p:cNvPr>
          <p:cNvGraphicFramePr>
            <a:graphicFrameLocks/>
          </p:cNvGraphicFramePr>
          <p:nvPr>
            <p:extLst>
              <p:ext uri="{D42A27DB-BD31-4B8C-83A1-F6EECF244321}">
                <p14:modId xmlns:p14="http://schemas.microsoft.com/office/powerpoint/2010/main" val="508597263"/>
              </p:ext>
            </p:extLst>
          </p:nvPr>
        </p:nvGraphicFramePr>
        <p:xfrm>
          <a:off x="5925076" y="2224086"/>
          <a:ext cx="5724525" cy="2409828"/>
        </p:xfrm>
        <a:graphic>
          <a:graphicData uri="http://schemas.openxmlformats.org/drawingml/2006/table">
            <a:tbl>
              <a:tblPr/>
              <a:tblGrid>
                <a:gridCol w="2857500">
                  <a:extLst>
                    <a:ext uri="{9D8B030D-6E8A-4147-A177-3AD203B41FA5}">
                      <a16:colId xmlns:a16="http://schemas.microsoft.com/office/drawing/2014/main" val="20000"/>
                    </a:ext>
                  </a:extLst>
                </a:gridCol>
                <a:gridCol w="2867025">
                  <a:extLst>
                    <a:ext uri="{9D8B030D-6E8A-4147-A177-3AD203B41FA5}">
                      <a16:colId xmlns:a16="http://schemas.microsoft.com/office/drawing/2014/main" val="20001"/>
                    </a:ext>
                  </a:extLst>
                </a:gridCol>
              </a:tblGrid>
              <a:tr h="3444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Arial Narrow" panose="020B0606020202030204" pitchFamily="34" charset="0"/>
                        </a:rPr>
                        <a:t>Affectation</a:t>
                      </a:r>
                      <a:endParaRPr kumimoji="1" lang="fr-FR" sz="1400" b="1" i="0" u="none" strike="noStrike" cap="none" normalizeH="0" baseline="0">
                        <a:ln>
                          <a:noFill/>
                        </a:ln>
                        <a:solidFill>
                          <a:srgbClr val="FFFFFF"/>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Arial Narrow" panose="020B0606020202030204" pitchFamily="34" charset="0"/>
                        </a:rPr>
                        <a:t>Surface brute de plancher</a:t>
                      </a:r>
                      <a:endParaRPr kumimoji="1" lang="fr-FR" sz="1400" b="1" i="0" u="none" strike="noStrike" cap="none" normalizeH="0" baseline="0">
                        <a:ln>
                          <a:noFill/>
                        </a:ln>
                        <a:solidFill>
                          <a:srgbClr val="FFFFFF"/>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444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Industrie, artisanat</a:t>
                      </a:r>
                      <a:endParaRPr kumimoji="1" lang="fr-FR" sz="1400" b="0" i="0" u="none" strike="noStrike" cap="none" normalizeH="0" baseline="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25’800 m</a:t>
                      </a:r>
                      <a:r>
                        <a:rPr kumimoji="1" lang="fr-CH" sz="1400" b="0" i="0" u="none" strike="noStrike" cap="none" normalizeH="0" baseline="30000">
                          <a:ln>
                            <a:noFill/>
                          </a:ln>
                          <a:solidFill>
                            <a:srgbClr val="000000"/>
                          </a:solidFill>
                          <a:effectLst/>
                          <a:latin typeface="Arial Narrow" panose="020B0606020202030204" pitchFamily="34" charset="0"/>
                        </a:rPr>
                        <a:t>2</a:t>
                      </a:r>
                      <a:endParaRPr kumimoji="1" lang="fr-FR" sz="1400" b="0" i="0" u="none" strike="noStrike" cap="none" normalizeH="0" baseline="3000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1"/>
                  </a:ext>
                </a:extLst>
              </a:tr>
              <a:tr h="3444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Administration industrie, artisanat</a:t>
                      </a:r>
                      <a:endParaRPr kumimoji="1" lang="fr-FR" sz="1400" b="0" i="0" u="none" strike="noStrike" cap="none" normalizeH="0" baseline="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8’000 m</a:t>
                      </a:r>
                      <a:r>
                        <a:rPr kumimoji="1" lang="fr-CH" sz="1400" b="0" i="0" u="none" strike="noStrike" cap="none" normalizeH="0" baseline="30000">
                          <a:ln>
                            <a:noFill/>
                          </a:ln>
                          <a:solidFill>
                            <a:srgbClr val="000000"/>
                          </a:solidFill>
                          <a:effectLst/>
                          <a:latin typeface="Arial Narrow" panose="020B0606020202030204" pitchFamily="34" charset="0"/>
                        </a:rPr>
                        <a:t>2</a:t>
                      </a:r>
                      <a:endParaRPr kumimoji="1" lang="fr-FR" sz="1400" b="0" i="0" u="none" strike="noStrike" cap="none" normalizeH="0" baseline="3000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Entrepôt, dépôt</a:t>
                      </a:r>
                      <a:endParaRPr kumimoji="1" lang="fr-FR" sz="1400" b="0" i="0" u="none" strike="noStrike" cap="none" normalizeH="0" baseline="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6’000 m</a:t>
                      </a:r>
                      <a:r>
                        <a:rPr kumimoji="1" lang="fr-CH" sz="1400" b="0" i="0" u="none" strike="noStrike" cap="none" normalizeH="0" baseline="30000">
                          <a:ln>
                            <a:noFill/>
                          </a:ln>
                          <a:solidFill>
                            <a:srgbClr val="000000"/>
                          </a:solidFill>
                          <a:effectLst/>
                          <a:latin typeface="Arial Narrow" panose="020B0606020202030204" pitchFamily="34" charset="0"/>
                        </a:rPr>
                        <a:t>2</a:t>
                      </a:r>
                      <a:endParaRPr kumimoji="1" lang="fr-FR" sz="1400" b="0" i="0" u="none" strike="noStrike" cap="none" normalizeH="0" baseline="3000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3"/>
                  </a:ext>
                </a:extLst>
              </a:tr>
              <a:tr h="3444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Espace d’exposition</a:t>
                      </a:r>
                      <a:endParaRPr kumimoji="1" lang="fr-FR" sz="1400" b="0" i="0" u="none" strike="noStrike" cap="none" normalizeH="0" baseline="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8’000 m</a:t>
                      </a:r>
                      <a:r>
                        <a:rPr kumimoji="1" lang="fr-CH" sz="1400" b="0" i="0" u="none" strike="noStrike" cap="none" normalizeH="0" baseline="30000">
                          <a:ln>
                            <a:noFill/>
                          </a:ln>
                          <a:solidFill>
                            <a:srgbClr val="000000"/>
                          </a:solidFill>
                          <a:effectLst/>
                          <a:latin typeface="Arial Narrow" panose="020B0606020202030204" pitchFamily="34" charset="0"/>
                        </a:rPr>
                        <a:t>2</a:t>
                      </a:r>
                      <a:endParaRPr kumimoji="1" lang="fr-FR" sz="1400" b="0" i="0" u="none" strike="noStrike" cap="none" normalizeH="0" baseline="3000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3444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Restaurant </a:t>
                      </a:r>
                      <a:r>
                        <a:rPr kumimoji="1" lang="fr-CH" sz="1400" b="0" i="0" u="none" strike="noStrike" cap="none" normalizeH="0" baseline="0">
                          <a:ln>
                            <a:noFill/>
                          </a:ln>
                          <a:solidFill>
                            <a:srgbClr val="FF0000"/>
                          </a:solidFill>
                          <a:effectLst/>
                          <a:latin typeface="Arial Narrow" panose="020B0606020202030204" pitchFamily="34" charset="0"/>
                        </a:rPr>
                        <a:t>(d’entreprise)</a:t>
                      </a:r>
                      <a:endParaRPr kumimoji="1" lang="fr-FR" sz="1400" b="0" i="0" u="none" strike="noStrike" cap="none" normalizeH="0" baseline="0">
                        <a:ln>
                          <a:noFill/>
                        </a:ln>
                        <a:solidFill>
                          <a:srgbClr val="FF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720 places assises (2’500 m</a:t>
                      </a:r>
                      <a:r>
                        <a:rPr kumimoji="1" lang="fr-CH" sz="1400" b="0" i="0" u="none" strike="noStrike" cap="none" normalizeH="0" baseline="30000">
                          <a:ln>
                            <a:noFill/>
                          </a:ln>
                          <a:solidFill>
                            <a:srgbClr val="000000"/>
                          </a:solidFill>
                          <a:effectLst/>
                          <a:latin typeface="Arial Narrow" panose="020B0606020202030204" pitchFamily="34" charset="0"/>
                        </a:rPr>
                        <a:t>2</a:t>
                      </a:r>
                      <a:r>
                        <a:rPr kumimoji="1" lang="fr-CH" sz="1400" b="0" i="0" u="none" strike="noStrike" cap="none" normalizeH="0" baseline="0">
                          <a:ln>
                            <a:noFill/>
                          </a:ln>
                          <a:solidFill>
                            <a:srgbClr val="000000"/>
                          </a:solidFill>
                          <a:effectLst/>
                          <a:latin typeface="Arial Narrow" panose="020B0606020202030204" pitchFamily="34" charset="0"/>
                        </a:rPr>
                        <a:t>)</a:t>
                      </a:r>
                      <a:endParaRPr kumimoji="1" lang="fr-FR" sz="1400" b="0" i="0" u="none" strike="noStrike" cap="none" normalizeH="0" baseline="3000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5"/>
                  </a:ext>
                </a:extLst>
              </a:tr>
              <a:tr h="3444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Crèche </a:t>
                      </a:r>
                      <a:r>
                        <a:rPr kumimoji="1" lang="fr-CH" sz="1400" b="0" i="0" u="none" strike="noStrike" cap="none" normalizeH="0" baseline="0">
                          <a:ln>
                            <a:noFill/>
                          </a:ln>
                          <a:solidFill>
                            <a:srgbClr val="FF0000"/>
                          </a:solidFill>
                          <a:effectLst/>
                          <a:latin typeface="Arial Narrow" panose="020B0606020202030204" pitchFamily="34" charset="0"/>
                        </a:rPr>
                        <a:t>(d’entreprise)</a:t>
                      </a:r>
                      <a:endParaRPr kumimoji="1" lang="fr-FR" sz="1400" b="0" i="0" u="none" strike="noStrike" cap="none" normalizeH="0" baseline="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Arial Narrow" panose="020B0606020202030204" pitchFamily="34" charset="0"/>
                        </a:rPr>
                        <a:t>3 classes (700 m</a:t>
                      </a:r>
                      <a:r>
                        <a:rPr kumimoji="1" lang="fr-CH" sz="1400" b="0" i="0" u="none" strike="noStrike" cap="none" normalizeH="0" baseline="30000">
                          <a:ln>
                            <a:noFill/>
                          </a:ln>
                          <a:solidFill>
                            <a:srgbClr val="000000"/>
                          </a:solidFill>
                          <a:effectLst/>
                          <a:latin typeface="Arial Narrow" panose="020B0606020202030204" pitchFamily="34" charset="0"/>
                        </a:rPr>
                        <a:t>2</a:t>
                      </a:r>
                      <a:r>
                        <a:rPr kumimoji="1" lang="fr-CH" sz="1400" b="0" i="0" u="none" strike="noStrike" cap="none" normalizeH="0" baseline="0">
                          <a:ln>
                            <a:noFill/>
                          </a:ln>
                          <a:solidFill>
                            <a:srgbClr val="000000"/>
                          </a:solidFill>
                          <a:effectLst/>
                          <a:latin typeface="Arial Narrow" panose="020B0606020202030204" pitchFamily="34" charset="0"/>
                        </a:rPr>
                        <a:t>)</a:t>
                      </a:r>
                      <a:endParaRPr kumimoji="1" lang="fr-FR" sz="1400" b="0" i="0" u="none" strike="noStrike" cap="none" normalizeH="0" baseline="30000">
                        <a:ln>
                          <a:noFill/>
                        </a:ln>
                        <a:solidFill>
                          <a:srgbClr val="000000"/>
                        </a:solidFill>
                        <a:effectLst/>
                        <a:latin typeface="Arial Narrow" panose="020B0606020202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0735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77</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Dimensionnement du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3">
            <a:extLst>
              <a:ext uri="{FF2B5EF4-FFF2-40B4-BE49-F238E27FC236}">
                <a16:creationId xmlns:a16="http://schemas.microsoft.com/office/drawing/2014/main" id="{542DC6B7-2A9A-5F14-A636-A57D2F62A7D3}"/>
              </a:ext>
            </a:extLst>
          </p:cNvPr>
          <p:cNvGraphicFramePr>
            <a:graphicFrameLocks/>
          </p:cNvGraphicFramePr>
          <p:nvPr>
            <p:extLst>
              <p:ext uri="{D42A27DB-BD31-4B8C-83A1-F6EECF244321}">
                <p14:modId xmlns:p14="http://schemas.microsoft.com/office/powerpoint/2010/main" val="2695512491"/>
              </p:ext>
            </p:extLst>
          </p:nvPr>
        </p:nvGraphicFramePr>
        <p:xfrm>
          <a:off x="547689" y="1224947"/>
          <a:ext cx="11269661" cy="4752000"/>
        </p:xfrm>
        <a:graphic>
          <a:graphicData uri="http://schemas.openxmlformats.org/drawingml/2006/table">
            <a:tbl>
              <a:tblPr/>
              <a:tblGrid>
                <a:gridCol w="2443489">
                  <a:extLst>
                    <a:ext uri="{9D8B030D-6E8A-4147-A177-3AD203B41FA5}">
                      <a16:colId xmlns:a16="http://schemas.microsoft.com/office/drawing/2014/main" val="20000"/>
                    </a:ext>
                  </a:extLst>
                </a:gridCol>
                <a:gridCol w="2171988">
                  <a:extLst>
                    <a:ext uri="{9D8B030D-6E8A-4147-A177-3AD203B41FA5}">
                      <a16:colId xmlns:a16="http://schemas.microsoft.com/office/drawing/2014/main" val="20001"/>
                    </a:ext>
                  </a:extLst>
                </a:gridCol>
                <a:gridCol w="3971286">
                  <a:extLst>
                    <a:ext uri="{9D8B030D-6E8A-4147-A177-3AD203B41FA5}">
                      <a16:colId xmlns:a16="http://schemas.microsoft.com/office/drawing/2014/main" val="20002"/>
                    </a:ext>
                  </a:extLst>
                </a:gridCol>
                <a:gridCol w="2682898">
                  <a:extLst>
                    <a:ext uri="{9D8B030D-6E8A-4147-A177-3AD203B41FA5}">
                      <a16:colId xmlns:a16="http://schemas.microsoft.com/office/drawing/2014/main" val="20003"/>
                    </a:ext>
                  </a:extLst>
                </a:gridCol>
              </a:tblGrid>
              <a:tr h="648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Affectation</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Surface brute de plancher</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Valeur indicative de stationnement</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Stationnement limite</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684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Industrie, artisanat</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25’800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endParaRPr kumimoji="1" lang="fr-FR"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personnel - 1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visiteur - 0.2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endParaRPr kumimoji="1" lang="fr-FR"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258 pl. personnel</a:t>
                      </a:r>
                      <a:endPar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52 pl. visiteur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1"/>
                  </a:ext>
                </a:extLst>
              </a:tr>
              <a:tr h="684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Administration industrie, artisanat</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8’000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endParaRPr kumimoji="1" lang="fr-FR"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personnel - 2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visiteur - 0.5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endParaRPr kumimoji="1" lang="fr-FR"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160 pl. personnel      </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40 pl. visiteur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r h="684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Entrepôt, dépôt</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6’000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endParaRPr kumimoji="1" lang="fr-FR"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personnel - 0.1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visiteur - 0.01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endParaRPr kumimoji="1" lang="fr-FR"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6 pl. personnel          </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1 pl. visiteur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3"/>
                  </a:ext>
                </a:extLst>
              </a:tr>
              <a:tr h="684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Espace d’exposition</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8’000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endParaRPr kumimoji="1" lang="fr-FR"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personnel - 0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visiteur - 1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endParaRPr kumimoji="1" lang="fr-FR"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0 pl. personnel          </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80 pl. visiteur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684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Restaurant d’entreprise</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720 places</a:t>
                      </a:r>
                      <a:endParaRPr kumimoji="1" lang="fr-FR"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personnel - </a:t>
                      </a:r>
                      <a:r>
                        <a:rPr kumimoji="1" lang="fr-CH" sz="1600" b="0" i="0" u="none" strike="noStrike" cap="none" normalizeH="0" baseline="0">
                          <a:ln>
                            <a:noFill/>
                          </a:ln>
                          <a:solidFill>
                            <a:srgbClr val="0000FF"/>
                          </a:solidFill>
                          <a:effectLst/>
                          <a:latin typeface="Arial Narrow" panose="020B0606020202030204" pitchFamily="34" charset="0"/>
                          <a:cs typeface="Calibri" panose="020F0502020204030204" pitchFamily="34" charset="0"/>
                        </a:rPr>
                        <a:t>0.01</a:t>
                      </a: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 pl./place</a:t>
                      </a:r>
                      <a:endPar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visiteur - </a:t>
                      </a:r>
                      <a:r>
                        <a:rPr kumimoji="1" lang="fr-CH" sz="1600" b="0" i="0" u="none" strike="noStrike" cap="none" normalizeH="0" baseline="0">
                          <a:ln>
                            <a:noFill/>
                          </a:ln>
                          <a:solidFill>
                            <a:srgbClr val="FF0000"/>
                          </a:solidFill>
                          <a:effectLst/>
                          <a:latin typeface="Arial Narrow" panose="020B0606020202030204" pitchFamily="34" charset="0"/>
                          <a:cs typeface="Calibri" panose="020F0502020204030204" pitchFamily="34" charset="0"/>
                        </a:rPr>
                        <a:t>0</a:t>
                      </a: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 pl./100 m</a:t>
                      </a:r>
                      <a:r>
                        <a:rPr kumimoji="1" lang="fr-CH"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rPr>
                        <a:t>2</a:t>
                      </a:r>
                      <a:r>
                        <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rPr>
                        <a:t>SBP</a:t>
                      </a:r>
                      <a:endParaRPr kumimoji="1" lang="fr-FR"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7 pl. personnel         </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FF0000"/>
                          </a:solidFill>
                          <a:effectLst/>
                          <a:latin typeface="Arial Narrow" panose="020B0606020202030204" pitchFamily="34" charset="0"/>
                          <a:cs typeface="Calibri" panose="020F0502020204030204" pitchFamily="34" charset="0"/>
                        </a:rPr>
                        <a:t>0</a:t>
                      </a: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 pl. visiteur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5"/>
                  </a:ext>
                </a:extLst>
              </a:tr>
              <a:tr h="684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Crèche d’entreprise</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3 classes</a:t>
                      </a:r>
                      <a:endParaRPr kumimoji="1" lang="fr-FR" sz="1600" b="0" i="0" u="none" strike="noStrike" cap="none" normalizeH="0" baseline="30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personnel - 1 pl./classe</a:t>
                      </a:r>
                      <a:endParaRPr kumimoji="1" lang="fr-CH"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visiteur - </a:t>
                      </a:r>
                      <a:r>
                        <a:rPr kumimoji="1" lang="fr-CH" sz="1600" b="0" i="0" u="none" strike="noStrike" cap="none" normalizeH="0" baseline="0">
                          <a:ln>
                            <a:noFill/>
                          </a:ln>
                          <a:solidFill>
                            <a:srgbClr val="FF0000"/>
                          </a:solidFill>
                          <a:effectLst/>
                          <a:latin typeface="Arial Narrow" panose="020B0606020202030204" pitchFamily="34" charset="0"/>
                          <a:cs typeface="Calibri" panose="020F0502020204030204" pitchFamily="34" charset="0"/>
                        </a:rPr>
                        <a:t>0</a:t>
                      </a: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 pl./classe</a:t>
                      </a:r>
                      <a:endParaRPr kumimoji="1" lang="fr-FR" sz="1600" b="0" i="0" u="none" strike="noStrike" cap="none" normalizeH="0" baseline="-2500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3 pl. personnel           </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FF0000"/>
                          </a:solidFill>
                          <a:effectLst/>
                          <a:latin typeface="Arial Narrow" panose="020B0606020202030204" pitchFamily="34" charset="0"/>
                          <a:cs typeface="Calibri" panose="020F0502020204030204" pitchFamily="34" charset="0"/>
                        </a:rPr>
                        <a:t>0</a:t>
                      </a: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 pl. visiteur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7" name="Text Box 46">
            <a:extLst>
              <a:ext uri="{FF2B5EF4-FFF2-40B4-BE49-F238E27FC236}">
                <a16:creationId xmlns:a16="http://schemas.microsoft.com/office/drawing/2014/main" id="{390FDA57-93D3-C868-3A98-0E53779CD847}"/>
              </a:ext>
            </a:extLst>
          </p:cNvPr>
          <p:cNvSpPr txBox="1">
            <a:spLocks noChangeArrowheads="1"/>
          </p:cNvSpPr>
          <p:nvPr/>
        </p:nvSpPr>
        <p:spPr bwMode="auto">
          <a:xfrm>
            <a:off x="541956" y="5983127"/>
            <a:ext cx="21755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lang="fr-CH" altLang="fr-FR" sz="1200" b="0" i="1">
                <a:solidFill>
                  <a:srgbClr val="0000FF"/>
                </a:solidFill>
                <a:latin typeface="Arial Narrow" panose="020B0606020202030204" pitchFamily="34" charset="0"/>
                <a:cs typeface="Calibri" panose="020F0502020204030204" pitchFamily="34" charset="0"/>
              </a:rPr>
              <a:t>abc </a:t>
            </a:r>
            <a:r>
              <a:rPr lang="fr-CH" altLang="fr-FR" sz="1200" b="0" i="1">
                <a:latin typeface="Arial Narrow" panose="020B0606020202030204" pitchFamily="34" charset="0"/>
                <a:cs typeface="Calibri" panose="020F0502020204030204" pitchFamily="34" charset="0"/>
              </a:rPr>
              <a:t>et</a:t>
            </a:r>
            <a:r>
              <a:rPr lang="fr-CH" altLang="fr-FR" sz="1200" b="0" i="1">
                <a:solidFill>
                  <a:srgbClr val="0000FF"/>
                </a:solidFill>
                <a:latin typeface="Arial Narrow" panose="020B0606020202030204" pitchFamily="34" charset="0"/>
                <a:cs typeface="Calibri" panose="020F0502020204030204" pitchFamily="34" charset="0"/>
              </a:rPr>
              <a:t> </a:t>
            </a:r>
            <a:r>
              <a:rPr lang="fr-CH" altLang="fr-FR" sz="1200" b="0" i="1">
                <a:solidFill>
                  <a:srgbClr val="FF0000"/>
                </a:solidFill>
                <a:latin typeface="Arial Narrow" panose="020B0606020202030204" pitchFamily="34" charset="0"/>
                <a:cs typeface="Calibri" panose="020F0502020204030204" pitchFamily="34" charset="0"/>
              </a:rPr>
              <a:t>abc</a:t>
            </a:r>
            <a:r>
              <a:rPr lang="fr-CH" altLang="fr-FR" sz="1200" b="0" i="1">
                <a:solidFill>
                  <a:srgbClr val="0000FF"/>
                </a:solidFill>
                <a:latin typeface="Arial Narrow" panose="020B0606020202030204" pitchFamily="34" charset="0"/>
                <a:cs typeface="Calibri" panose="020F0502020204030204" pitchFamily="34" charset="0"/>
              </a:rPr>
              <a:t> </a:t>
            </a:r>
            <a:r>
              <a:rPr lang="fr-CH" altLang="fr-FR" sz="1200" b="0" i="1">
                <a:latin typeface="Arial Narrow" panose="020B0606020202030204" pitchFamily="34" charset="0"/>
                <a:cs typeface="Calibri" panose="020F0502020204030204" pitchFamily="34" charset="0"/>
              </a:rPr>
              <a:t>- adaptation de la norme</a:t>
            </a:r>
            <a:endParaRPr lang="fr-FR" altLang="fr-FR" sz="1200" b="0" i="1">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36131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78</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Réduction des besoins en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6">
            <a:extLst>
              <a:ext uri="{FF2B5EF4-FFF2-40B4-BE49-F238E27FC236}">
                <a16:creationId xmlns:a16="http://schemas.microsoft.com/office/drawing/2014/main" id="{63282156-52E0-E555-B6DD-167A0A9786AC}"/>
              </a:ext>
            </a:extLst>
          </p:cNvPr>
          <p:cNvGrpSpPr/>
          <p:nvPr/>
        </p:nvGrpSpPr>
        <p:grpSpPr>
          <a:xfrm>
            <a:off x="2375654" y="1208007"/>
            <a:ext cx="7580841" cy="4768940"/>
            <a:chOff x="1701800" y="1820863"/>
            <a:chExt cx="6715125" cy="4224337"/>
          </a:xfrm>
        </p:grpSpPr>
        <p:pic>
          <p:nvPicPr>
            <p:cNvPr id="7" name="Picture 4">
              <a:extLst>
                <a:ext uri="{FF2B5EF4-FFF2-40B4-BE49-F238E27FC236}">
                  <a16:creationId xmlns:a16="http://schemas.microsoft.com/office/drawing/2014/main" id="{2D7F392A-46E0-FA93-1F72-4B88AB57F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820863"/>
              <a:ext cx="66770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a:extLst>
                <a:ext uri="{FF2B5EF4-FFF2-40B4-BE49-F238E27FC236}">
                  <a16:creationId xmlns:a16="http://schemas.microsoft.com/office/drawing/2014/main" id="{170E7BD6-D09A-E7A7-7E29-6419E7ED4AA2}"/>
                </a:ext>
              </a:extLst>
            </p:cNvPr>
            <p:cNvSpPr txBox="1">
              <a:spLocks noChangeArrowheads="1"/>
            </p:cNvSpPr>
            <p:nvPr/>
          </p:nvSpPr>
          <p:spPr bwMode="auto">
            <a:xfrm>
              <a:off x="3381375" y="2498725"/>
              <a:ext cx="49672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200" b="0">
                  <a:solidFill>
                    <a:srgbClr val="FF0000"/>
                  </a:solidFill>
                </a:rPr>
                <a:t>Distance arrêt TP - Projet &gt; 500 m</a:t>
              </a:r>
              <a:endParaRPr kumimoji="0" lang="fr-FR" altLang="fr-FR" sz="1200" b="0">
                <a:solidFill>
                  <a:srgbClr val="FF0000"/>
                </a:solidFill>
              </a:endParaRPr>
            </a:p>
          </p:txBody>
        </p:sp>
        <p:pic>
          <p:nvPicPr>
            <p:cNvPr id="9" name="Picture 6">
              <a:extLst>
                <a:ext uri="{FF2B5EF4-FFF2-40B4-BE49-F238E27FC236}">
                  <a16:creationId xmlns:a16="http://schemas.microsoft.com/office/drawing/2014/main" id="{27B7F425-3E31-C09B-C56D-037714960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4125913"/>
              <a:ext cx="6715125" cy="19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7">
              <a:extLst>
                <a:ext uri="{FF2B5EF4-FFF2-40B4-BE49-F238E27FC236}">
                  <a16:creationId xmlns:a16="http://schemas.microsoft.com/office/drawing/2014/main" id="{D30F88D9-9980-7B17-F539-DA99BB1F1DD0}"/>
                </a:ext>
              </a:extLst>
            </p:cNvPr>
            <p:cNvSpPr>
              <a:spLocks noChangeArrowheads="1"/>
            </p:cNvSpPr>
            <p:nvPr/>
          </p:nvSpPr>
          <p:spPr bwMode="auto">
            <a:xfrm>
              <a:off x="3937000" y="5822950"/>
              <a:ext cx="4429125" cy="209550"/>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nvGrpSpPr>
            <p:cNvPr id="11" name="Group 8">
              <a:extLst>
                <a:ext uri="{FF2B5EF4-FFF2-40B4-BE49-F238E27FC236}">
                  <a16:creationId xmlns:a16="http://schemas.microsoft.com/office/drawing/2014/main" id="{85CEECEB-1B94-AA06-3B00-EDC95311D827}"/>
                </a:ext>
              </a:extLst>
            </p:cNvPr>
            <p:cNvGrpSpPr>
              <a:grpSpLocks/>
            </p:cNvGrpSpPr>
            <p:nvPr/>
          </p:nvGrpSpPr>
          <p:grpSpPr bwMode="auto">
            <a:xfrm>
              <a:off x="1730375" y="3028950"/>
              <a:ext cx="6626225" cy="1047750"/>
              <a:chOff x="1326" y="2050"/>
              <a:chExt cx="4174" cy="660"/>
            </a:xfrm>
          </p:grpSpPr>
          <p:sp>
            <p:nvSpPr>
              <p:cNvPr id="12" name="Rectangle 9">
                <a:extLst>
                  <a:ext uri="{FF2B5EF4-FFF2-40B4-BE49-F238E27FC236}">
                    <a16:creationId xmlns:a16="http://schemas.microsoft.com/office/drawing/2014/main" id="{05D452D6-A26C-8E88-CFB0-217DD734C276}"/>
                  </a:ext>
                </a:extLst>
              </p:cNvPr>
              <p:cNvSpPr>
                <a:spLocks noChangeArrowheads="1"/>
              </p:cNvSpPr>
              <p:nvPr/>
            </p:nvSpPr>
            <p:spPr bwMode="auto">
              <a:xfrm>
                <a:off x="1326" y="2568"/>
                <a:ext cx="1044" cy="138"/>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3" name="Rectangle 10">
                <a:extLst>
                  <a:ext uri="{FF2B5EF4-FFF2-40B4-BE49-F238E27FC236}">
                    <a16:creationId xmlns:a16="http://schemas.microsoft.com/office/drawing/2014/main" id="{BFA917FC-5A71-EF75-A140-7FB7B486C9FA}"/>
                  </a:ext>
                </a:extLst>
              </p:cNvPr>
              <p:cNvSpPr>
                <a:spLocks noChangeArrowheads="1"/>
              </p:cNvSpPr>
              <p:nvPr/>
            </p:nvSpPr>
            <p:spPr bwMode="auto">
              <a:xfrm>
                <a:off x="4450" y="2050"/>
                <a:ext cx="1050" cy="246"/>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4" name="Rectangle 11">
                <a:extLst>
                  <a:ext uri="{FF2B5EF4-FFF2-40B4-BE49-F238E27FC236}">
                    <a16:creationId xmlns:a16="http://schemas.microsoft.com/office/drawing/2014/main" id="{6B0337A0-0FA5-5B0A-C445-8FF58DDC85B6}"/>
                  </a:ext>
                </a:extLst>
              </p:cNvPr>
              <p:cNvSpPr>
                <a:spLocks noChangeArrowheads="1"/>
              </p:cNvSpPr>
              <p:nvPr/>
            </p:nvSpPr>
            <p:spPr bwMode="auto">
              <a:xfrm>
                <a:off x="4456" y="2572"/>
                <a:ext cx="1044" cy="138"/>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pSp>
    </p:spTree>
    <p:extLst>
      <p:ext uri="{BB962C8B-B14F-4D97-AF65-F5344CB8AC3E}">
        <p14:creationId xmlns:p14="http://schemas.microsoft.com/office/powerpoint/2010/main" val="261202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79</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Offre en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Offre en stationnement autorisée: 546 à 606 places</a:t>
            </a:r>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4">
            <a:extLst>
              <a:ext uri="{FF2B5EF4-FFF2-40B4-BE49-F238E27FC236}">
                <a16:creationId xmlns:a16="http://schemas.microsoft.com/office/drawing/2014/main" id="{C650FD5D-3239-DE5B-D103-0C7C4FB45A18}"/>
              </a:ext>
            </a:extLst>
          </p:cNvPr>
          <p:cNvGraphicFramePr>
            <a:graphicFrameLocks/>
          </p:cNvGraphicFramePr>
          <p:nvPr>
            <p:extLst>
              <p:ext uri="{D42A27DB-BD31-4B8C-83A1-F6EECF244321}">
                <p14:modId xmlns:p14="http://schemas.microsoft.com/office/powerpoint/2010/main" val="3333955343"/>
              </p:ext>
            </p:extLst>
          </p:nvPr>
        </p:nvGraphicFramePr>
        <p:xfrm>
          <a:off x="3090333" y="2618675"/>
          <a:ext cx="5808134" cy="1855788"/>
        </p:xfrm>
        <a:graphic>
          <a:graphicData uri="http://schemas.openxmlformats.org/drawingml/2006/table">
            <a:tbl>
              <a:tblPr/>
              <a:tblGrid>
                <a:gridCol w="1931283">
                  <a:extLst>
                    <a:ext uri="{9D8B030D-6E8A-4147-A177-3AD203B41FA5}">
                      <a16:colId xmlns:a16="http://schemas.microsoft.com/office/drawing/2014/main" val="20000"/>
                    </a:ext>
                  </a:extLst>
                </a:gridCol>
                <a:gridCol w="1938426">
                  <a:extLst>
                    <a:ext uri="{9D8B030D-6E8A-4147-A177-3AD203B41FA5}">
                      <a16:colId xmlns:a16="http://schemas.microsoft.com/office/drawing/2014/main" val="20001"/>
                    </a:ext>
                  </a:extLst>
                </a:gridCol>
                <a:gridCol w="1938425">
                  <a:extLst>
                    <a:ext uri="{9D8B030D-6E8A-4147-A177-3AD203B41FA5}">
                      <a16:colId xmlns:a16="http://schemas.microsoft.com/office/drawing/2014/main" val="20002"/>
                    </a:ext>
                  </a:extLst>
                </a:gridCol>
              </a:tblGrid>
              <a:tr h="58126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Type de stationnement</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Min – 90%</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rPr>
                        <a:t>Max – 100%</a:t>
                      </a:r>
                      <a:endParaRPr kumimoji="1" lang="fr-FR" sz="1600" b="1" i="0" u="none" strike="noStrike" cap="none" normalizeH="0" baseline="0">
                        <a:ln>
                          <a:noFill/>
                        </a:ln>
                        <a:solidFill>
                          <a:srgbClr val="FFFFFF"/>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2378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Personnel</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391</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434</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1"/>
                  </a:ext>
                </a:extLst>
              </a:tr>
              <a:tr h="42537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Visiteur</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155</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rPr>
                        <a:t>172</a:t>
                      </a:r>
                      <a:endParaRPr kumimoji="1" lang="fr-FR" sz="1600" b="0" i="0" u="none" strike="noStrike" cap="none" normalizeH="0" baseline="0">
                        <a:ln>
                          <a:noFill/>
                        </a:ln>
                        <a:solidFill>
                          <a:srgbClr val="000000"/>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r h="42537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chemeClr val="bg1"/>
                          </a:solidFill>
                          <a:effectLst/>
                          <a:latin typeface="Arial Narrow" panose="020B0606020202030204" pitchFamily="34" charset="0"/>
                          <a:cs typeface="Calibri" panose="020F0502020204030204" pitchFamily="34" charset="0"/>
                        </a:rPr>
                        <a:t>TOTAL</a:t>
                      </a:r>
                      <a:endParaRPr kumimoji="1" lang="fr-FR" sz="1600" b="1" i="0" u="none" strike="noStrike" cap="none" normalizeH="0" baseline="0">
                        <a:ln>
                          <a:noFill/>
                        </a:ln>
                        <a:solidFill>
                          <a:schemeClr val="bg1"/>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chemeClr val="bg1"/>
                          </a:solidFill>
                          <a:effectLst/>
                          <a:latin typeface="Arial Narrow" panose="020B0606020202030204" pitchFamily="34" charset="0"/>
                          <a:cs typeface="Calibri" panose="020F0502020204030204" pitchFamily="34" charset="0"/>
                        </a:rPr>
                        <a:t>546</a:t>
                      </a:r>
                      <a:endParaRPr kumimoji="1" lang="fr-FR" sz="1600" b="1" i="0" u="none" strike="noStrike" cap="none" normalizeH="0" baseline="0">
                        <a:ln>
                          <a:noFill/>
                        </a:ln>
                        <a:solidFill>
                          <a:schemeClr val="bg1"/>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a:ln>
                            <a:noFill/>
                          </a:ln>
                          <a:solidFill>
                            <a:schemeClr val="bg1"/>
                          </a:solidFill>
                          <a:effectLst/>
                          <a:latin typeface="Arial Narrow" panose="020B0606020202030204" pitchFamily="34" charset="0"/>
                          <a:cs typeface="Calibri" panose="020F0502020204030204" pitchFamily="34" charset="0"/>
                        </a:rPr>
                        <a:t>606</a:t>
                      </a:r>
                      <a:endParaRPr kumimoji="1" lang="fr-FR" sz="1600" b="1" i="0" u="none" strike="noStrike" cap="none" normalizeH="0" baseline="0">
                        <a:ln>
                          <a:noFill/>
                        </a:ln>
                        <a:solidFill>
                          <a:schemeClr val="bg1"/>
                        </a:solidFill>
                        <a:effectLst/>
                        <a:latin typeface="Arial Narrow" panose="020B0606020202030204" pitchFamily="34" charset="0"/>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3055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7D5DED-448C-388E-0B6B-0C1F8AE5D706}"/>
              </a:ext>
            </a:extLst>
          </p:cNvPr>
          <p:cNvSpPr>
            <a:spLocks noGrp="1"/>
          </p:cNvSpPr>
          <p:nvPr>
            <p:ph type="sldNum" sz="quarter" idx="12"/>
          </p:nvPr>
        </p:nvSpPr>
        <p:spPr/>
        <p:txBody>
          <a:bodyPr/>
          <a:lstStyle/>
          <a:p>
            <a:fld id="{75A4F164-3A46-4CEE-A25C-CA523D5E42F3}" type="slidenum">
              <a:rPr lang="fr-CH" smtClean="0"/>
              <a:pPr/>
              <a:t>8</a:t>
            </a:fld>
            <a:endParaRPr lang="fr-CH"/>
          </a:p>
        </p:txBody>
      </p:sp>
      <p:sp>
        <p:nvSpPr>
          <p:cNvPr id="3" name="Titre 2">
            <a:extLst>
              <a:ext uri="{FF2B5EF4-FFF2-40B4-BE49-F238E27FC236}">
                <a16:creationId xmlns:a16="http://schemas.microsoft.com/office/drawing/2014/main" id="{AC9F3583-E02C-28FE-F3C8-3D095EB4052D}"/>
              </a:ext>
            </a:extLst>
          </p:cNvPr>
          <p:cNvSpPr>
            <a:spLocks noGrp="1"/>
          </p:cNvSpPr>
          <p:nvPr>
            <p:ph type="title"/>
          </p:nvPr>
        </p:nvSpPr>
        <p:spPr/>
        <p:txBody>
          <a:bodyPr/>
          <a:lstStyle/>
          <a:p>
            <a:r>
              <a:rPr lang="fr-CH"/>
              <a:t>Mobilité des personnes – Prestations de transport</a:t>
            </a:r>
          </a:p>
        </p:txBody>
      </p:sp>
      <p:graphicFrame>
        <p:nvGraphicFramePr>
          <p:cNvPr id="6" name="Espace réservé du contenu 3">
            <a:extLst>
              <a:ext uri="{FF2B5EF4-FFF2-40B4-BE49-F238E27FC236}">
                <a16:creationId xmlns:a16="http://schemas.microsoft.com/office/drawing/2014/main" id="{0D98AA6E-801B-8EC1-FE1D-8D4B973F96AF}"/>
              </a:ext>
            </a:extLst>
          </p:cNvPr>
          <p:cNvGraphicFramePr>
            <a:graphicFrameLocks/>
          </p:cNvGraphicFramePr>
          <p:nvPr>
            <p:extLst>
              <p:ext uri="{D42A27DB-BD31-4B8C-83A1-F6EECF244321}">
                <p14:modId xmlns:p14="http://schemas.microsoft.com/office/powerpoint/2010/main" val="1285535896"/>
              </p:ext>
            </p:extLst>
          </p:nvPr>
        </p:nvGraphicFramePr>
        <p:xfrm>
          <a:off x="1476375" y="1130300"/>
          <a:ext cx="9540875" cy="5038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81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80</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Demande de </a:t>
            </a:r>
            <a:r>
              <a:rPr lang="fr-CH" err="1"/>
              <a:t>Bobst</a:t>
            </a:r>
            <a:endParaRPr lang="fr-CH"/>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+ 1’290 cases pour les employés</a:t>
            </a:r>
          </a:p>
          <a:p>
            <a:r>
              <a:rPr lang="fr-CH"/>
              <a:t>+ 10 cases pour la direction</a:t>
            </a:r>
          </a:p>
          <a:p>
            <a:r>
              <a:rPr lang="fr-CH"/>
              <a:t>+ 40 cases visiteurs</a:t>
            </a:r>
          </a:p>
          <a:p>
            <a:r>
              <a:rPr lang="fr-CH"/>
              <a:t>TOTAL : + 1’340 places</a:t>
            </a:r>
          </a:p>
          <a:p>
            <a:endParaRPr lang="fr-CH"/>
          </a:p>
          <a:p>
            <a:r>
              <a:rPr lang="fr-CH"/>
              <a:t>Demande BOBST (1’340)  </a:t>
            </a:r>
            <a:r>
              <a:rPr lang="fr-CH">
                <a:sym typeface="Symbol" panose="05050102010706020507" pitchFamily="18" charset="2"/>
              </a:rPr>
              <a:t></a:t>
            </a:r>
            <a:r>
              <a:rPr lang="fr-CH"/>
              <a:t>  offre selon VSS (546 - 606)</a:t>
            </a:r>
          </a:p>
          <a:p>
            <a:r>
              <a:rPr lang="fr-CH">
                <a:solidFill>
                  <a:schemeClr val="accent5"/>
                </a:solidFill>
              </a:rPr>
              <a:t>Quoi faire ?</a:t>
            </a:r>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16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81</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Optimisation de l’usage des cases de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Occupation temporelle des places parfois différée, entre </a:t>
            </a:r>
          </a:p>
          <a:p>
            <a:pPr lvl="1"/>
            <a:r>
              <a:rPr lang="fr-CH"/>
              <a:t>Affectations</a:t>
            </a:r>
          </a:p>
          <a:p>
            <a:pPr lvl="1"/>
            <a:r>
              <a:rPr lang="fr-CH"/>
              <a:t>Horaires de fréquentation d’une affectation (3 </a:t>
            </a:r>
            <a:r>
              <a:rPr lang="fr-CH">
                <a:sym typeface="Symbol" panose="05050102010706020507" pitchFamily="18" charset="2"/>
              </a:rPr>
              <a:t></a:t>
            </a:r>
            <a:r>
              <a:rPr lang="fr-CH"/>
              <a:t> 8)</a:t>
            </a:r>
          </a:p>
          <a:p>
            <a:endParaRPr lang="fr-CH"/>
          </a:p>
          <a:p>
            <a:r>
              <a:rPr lang="fr-CH"/>
              <a:t>Optimisation possible du stationnement</a:t>
            </a:r>
          </a:p>
          <a:p>
            <a:pPr lvl="1"/>
            <a:r>
              <a:rPr lang="fr-CH"/>
              <a:t>stationnement optimisé  </a:t>
            </a:r>
            <a:r>
              <a:rPr lang="fr-CH">
                <a:sym typeface="Symbol" panose="05050102010706020507" pitchFamily="18" charset="2"/>
              </a:rPr>
              <a:t></a:t>
            </a:r>
            <a:r>
              <a:rPr lang="fr-CH"/>
              <a:t>  ∑ stationnement affectation (selon VSS)</a:t>
            </a:r>
          </a:p>
          <a:p>
            <a:endParaRPr lang="fr-CH"/>
          </a:p>
          <a:p>
            <a:endParaRPr lang="fr-CH"/>
          </a:p>
          <a:p>
            <a:endParaRPr lang="fr-CH"/>
          </a:p>
          <a:p>
            <a:endParaRPr lang="fr-CH"/>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8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82</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Optimisation du besoin en stationnement</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626399" cy="4536947"/>
          </a:xfrm>
        </p:spPr>
        <p:txBody>
          <a:bodyPr/>
          <a:lstStyle/>
          <a:p>
            <a:r>
              <a:rPr lang="fr-CH"/>
              <a:t>Variations de la demande en stationnement</a:t>
            </a:r>
          </a:p>
          <a:p>
            <a:r>
              <a:rPr lang="fr-CH"/>
              <a:t>Bilan global </a:t>
            </a:r>
          </a:p>
          <a:p>
            <a:pPr lvl="1"/>
            <a:r>
              <a:rPr lang="fr-CH"/>
              <a:t>Demande = 1’340 places </a:t>
            </a:r>
          </a:p>
          <a:p>
            <a:r>
              <a:rPr lang="fr-CH"/>
              <a:t>Stationnement optimisé = 1’140 places</a:t>
            </a:r>
          </a:p>
          <a:p>
            <a:r>
              <a:rPr lang="fr-CH"/>
              <a:t>Stationnement autorisé = 546 à 606 places</a:t>
            </a:r>
          </a:p>
          <a:p>
            <a:r>
              <a:rPr lang="fr-CH"/>
              <a:t>Deux possibilités</a:t>
            </a:r>
          </a:p>
          <a:p>
            <a:pPr lvl="1"/>
            <a:r>
              <a:rPr lang="fr-CH"/>
              <a:t>Réalisation de 606 places + mise en œuvre de mesures (plan de mobilité entreprise)</a:t>
            </a:r>
          </a:p>
          <a:p>
            <a:pPr lvl="1"/>
            <a:r>
              <a:rPr lang="fr-CH"/>
              <a:t>Négociation avec le canton (autorisation spéciale)</a:t>
            </a:r>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7">
            <a:extLst>
              <a:ext uri="{FF2B5EF4-FFF2-40B4-BE49-F238E27FC236}">
                <a16:creationId xmlns:a16="http://schemas.microsoft.com/office/drawing/2014/main" id="{5B0B6BA6-8BAD-9767-D596-8DAEC34252EB}"/>
              </a:ext>
            </a:extLst>
          </p:cNvPr>
          <p:cNvGrpSpPr/>
          <p:nvPr/>
        </p:nvGrpSpPr>
        <p:grpSpPr>
          <a:xfrm>
            <a:off x="5974492" y="1889992"/>
            <a:ext cx="5403850" cy="1287462"/>
            <a:chOff x="2047875" y="2224088"/>
            <a:chExt cx="5403850" cy="1287462"/>
          </a:xfrm>
        </p:grpSpPr>
        <p:pic>
          <p:nvPicPr>
            <p:cNvPr id="7" name="Picture 465">
              <a:extLst>
                <a:ext uri="{FF2B5EF4-FFF2-40B4-BE49-F238E27FC236}">
                  <a16:creationId xmlns:a16="http://schemas.microsoft.com/office/drawing/2014/main" id="{A740EFA8-FD0B-2429-690E-C0C5369E9C1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47875" y="2224088"/>
              <a:ext cx="5403850" cy="128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66">
              <a:extLst>
                <a:ext uri="{FF2B5EF4-FFF2-40B4-BE49-F238E27FC236}">
                  <a16:creationId xmlns:a16="http://schemas.microsoft.com/office/drawing/2014/main" id="{646EF185-16F1-6F4C-94C5-ED4354A19C4D}"/>
                </a:ext>
              </a:extLst>
            </p:cNvPr>
            <p:cNvSpPr>
              <a:spLocks noChangeArrowheads="1"/>
            </p:cNvSpPr>
            <p:nvPr/>
          </p:nvSpPr>
          <p:spPr bwMode="auto">
            <a:xfrm>
              <a:off x="4184650" y="2224088"/>
              <a:ext cx="800100" cy="190500"/>
            </a:xfrm>
            <a:prstGeom prst="rect">
              <a:avLst/>
            </a:prstGeom>
            <a:noFill/>
            <a:ln w="1905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Tree>
    <p:extLst>
      <p:ext uri="{BB962C8B-B14F-4D97-AF65-F5344CB8AC3E}">
        <p14:creationId xmlns:p14="http://schemas.microsoft.com/office/powerpoint/2010/main" val="84717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83</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Plan de mobilité d’entreprise</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Un plan de mobilité d'entreprise est un outil pour gérer les déplacements des collaborateurs d’une entreprise ou d'une administration publique dans le respect des principes du développement durable</a:t>
            </a:r>
          </a:p>
          <a:p>
            <a:r>
              <a:rPr lang="fr-FR"/>
              <a:t>Il s'agit de mettre en place un éventail de mesures (catalogue) qui incitent à l’utilisation de moyens de transport alternatifs à la voiture individuelle</a:t>
            </a:r>
            <a:endParaRPr lang="fr-CH"/>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CB0B8F00-BCF8-812D-5FDB-DA59F4CA8090}"/>
              </a:ext>
            </a:extLst>
          </p:cNvPr>
          <p:cNvPicPr>
            <a:picLocks noChangeAspect="1"/>
          </p:cNvPicPr>
          <p:nvPr/>
        </p:nvPicPr>
        <p:blipFill>
          <a:blip r:embed="rId3"/>
          <a:stretch>
            <a:fillRect/>
          </a:stretch>
        </p:blipFill>
        <p:spPr>
          <a:xfrm>
            <a:off x="2458773" y="4275130"/>
            <a:ext cx="7137400" cy="1455577"/>
          </a:xfrm>
          <a:prstGeom prst="rect">
            <a:avLst/>
          </a:prstGeom>
        </p:spPr>
      </p:pic>
    </p:spTree>
    <p:extLst>
      <p:ext uri="{BB962C8B-B14F-4D97-AF65-F5344CB8AC3E}">
        <p14:creationId xmlns:p14="http://schemas.microsoft.com/office/powerpoint/2010/main" val="32827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84</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Plan de mobilité d’entreprise</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6622599" cy="4536947"/>
          </a:xfrm>
        </p:spPr>
        <p:txBody>
          <a:bodyPr/>
          <a:lstStyle/>
          <a:p>
            <a:r>
              <a:rPr lang="fr-CH"/>
              <a:t>Répartition spatiale du trafic du nouveau site de BOBST proportionnelle au bassin démographique des employés des sites actuels de BOBST</a:t>
            </a:r>
          </a:p>
          <a:p>
            <a:endParaRPr lang="fr-CH"/>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9">
            <a:extLst>
              <a:ext uri="{FF2B5EF4-FFF2-40B4-BE49-F238E27FC236}">
                <a16:creationId xmlns:a16="http://schemas.microsoft.com/office/drawing/2014/main" id="{9949C533-20FA-6A61-5E3B-25B628EDB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540" y="1526728"/>
            <a:ext cx="4910077" cy="48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978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B09378-3C34-5CA5-4F00-5373C605C2A8}"/>
              </a:ext>
            </a:extLst>
          </p:cNvPr>
          <p:cNvSpPr>
            <a:spLocks noGrp="1"/>
          </p:cNvSpPr>
          <p:nvPr>
            <p:ph type="sldNum" sz="quarter" idx="12"/>
          </p:nvPr>
        </p:nvSpPr>
        <p:spPr/>
        <p:txBody>
          <a:bodyPr/>
          <a:lstStyle/>
          <a:p>
            <a:fld id="{75A4F164-3A46-4CEE-A25C-CA523D5E42F3}" type="slidenum">
              <a:rPr lang="fr-CH" smtClean="0"/>
              <a:pPr/>
              <a:t>85</a:t>
            </a:fld>
            <a:endParaRPr lang="fr-CH"/>
          </a:p>
        </p:txBody>
      </p:sp>
      <p:sp>
        <p:nvSpPr>
          <p:cNvPr id="3" name="Titre 2">
            <a:extLst>
              <a:ext uri="{FF2B5EF4-FFF2-40B4-BE49-F238E27FC236}">
                <a16:creationId xmlns:a16="http://schemas.microsoft.com/office/drawing/2014/main" id="{69FE13FD-4320-D2F7-CDD3-079960F0E06B}"/>
              </a:ext>
            </a:extLst>
          </p:cNvPr>
          <p:cNvSpPr>
            <a:spLocks noGrp="1"/>
          </p:cNvSpPr>
          <p:nvPr>
            <p:ph type="title"/>
          </p:nvPr>
        </p:nvSpPr>
        <p:spPr/>
        <p:txBody>
          <a:bodyPr/>
          <a:lstStyle/>
          <a:p>
            <a:r>
              <a:rPr lang="fr-CH"/>
              <a:t>Plan de mesures</a:t>
            </a:r>
          </a:p>
        </p:txBody>
      </p:sp>
      <p:sp>
        <p:nvSpPr>
          <p:cNvPr id="4" name="Espace réservé du contenu 3">
            <a:extLst>
              <a:ext uri="{FF2B5EF4-FFF2-40B4-BE49-F238E27FC236}">
                <a16:creationId xmlns:a16="http://schemas.microsoft.com/office/drawing/2014/main" id="{BB01D00C-74D5-A095-D171-748B62F33B3B}"/>
              </a:ext>
            </a:extLst>
          </p:cNvPr>
          <p:cNvSpPr>
            <a:spLocks noGrp="1"/>
          </p:cNvSpPr>
          <p:nvPr>
            <p:ph idx="1"/>
          </p:nvPr>
        </p:nvSpPr>
        <p:spPr>
          <a:xfrm>
            <a:off x="514801" y="1440000"/>
            <a:ext cx="11302549" cy="4536947"/>
          </a:xfrm>
        </p:spPr>
        <p:txBody>
          <a:bodyPr/>
          <a:lstStyle/>
          <a:p>
            <a:r>
              <a:rPr lang="fr-CH"/>
              <a:t>Favoriser l’usage du vélo</a:t>
            </a:r>
          </a:p>
          <a:p>
            <a:pPr lvl="1"/>
            <a:r>
              <a:rPr lang="fr-CH"/>
              <a:t>Vestiaires</a:t>
            </a:r>
          </a:p>
          <a:p>
            <a:pPr lvl="1"/>
            <a:r>
              <a:rPr lang="fr-CH"/>
              <a:t>Subventions</a:t>
            </a:r>
          </a:p>
          <a:p>
            <a:r>
              <a:rPr lang="fr-CH"/>
              <a:t>Développer une navette d’entreprise</a:t>
            </a:r>
          </a:p>
          <a:p>
            <a:r>
              <a:rPr lang="fr-CH"/>
              <a:t>Favoriser le covoiturage</a:t>
            </a:r>
          </a:p>
          <a:p>
            <a:r>
              <a:rPr lang="fr-CH"/>
              <a:t>Subventionner l’usage des transports publics</a:t>
            </a:r>
          </a:p>
          <a:p>
            <a:r>
              <a:rPr lang="fr-CH"/>
              <a:t>Etc.</a:t>
            </a:r>
          </a:p>
        </p:txBody>
      </p:sp>
      <p:pic>
        <p:nvPicPr>
          <p:cNvPr id="5" name="Image 4">
            <a:extLst>
              <a:ext uri="{FF2B5EF4-FFF2-40B4-BE49-F238E27FC236}">
                <a16:creationId xmlns:a16="http://schemas.microsoft.com/office/drawing/2014/main" id="{5077F219-B7A2-9FA6-1C07-B4795D50221B}"/>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997189" y="420744"/>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77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A75A560-2E31-0156-1814-4B9687AB4BDA}"/>
              </a:ext>
            </a:extLst>
          </p:cNvPr>
          <p:cNvSpPr>
            <a:spLocks noGrp="1"/>
          </p:cNvSpPr>
          <p:nvPr>
            <p:ph type="sldNum" sz="quarter" idx="12"/>
          </p:nvPr>
        </p:nvSpPr>
        <p:spPr/>
        <p:txBody>
          <a:bodyPr/>
          <a:lstStyle/>
          <a:p>
            <a:fld id="{75A4F164-3A46-4CEE-A25C-CA523D5E42F3}" type="slidenum">
              <a:rPr lang="fr-CH" smtClean="0"/>
              <a:pPr/>
              <a:t>86</a:t>
            </a:fld>
            <a:endParaRPr lang="fr-CH"/>
          </a:p>
        </p:txBody>
      </p:sp>
      <p:sp>
        <p:nvSpPr>
          <p:cNvPr id="3" name="Titre 2">
            <a:extLst>
              <a:ext uri="{FF2B5EF4-FFF2-40B4-BE49-F238E27FC236}">
                <a16:creationId xmlns:a16="http://schemas.microsoft.com/office/drawing/2014/main" id="{24930331-4141-5C35-72DB-58895EB50A94}"/>
              </a:ext>
            </a:extLst>
          </p:cNvPr>
          <p:cNvSpPr>
            <a:spLocks noGrp="1"/>
          </p:cNvSpPr>
          <p:nvPr>
            <p:ph type="title"/>
          </p:nvPr>
        </p:nvSpPr>
        <p:spPr/>
        <p:txBody>
          <a:bodyPr/>
          <a:lstStyle/>
          <a:p>
            <a:r>
              <a:rPr lang="fr-CH"/>
              <a:t>Génération du trafic - Évaluation du trafic induit par le projet</a:t>
            </a:r>
          </a:p>
        </p:txBody>
      </p:sp>
      <p:sp>
        <p:nvSpPr>
          <p:cNvPr id="4" name="Espace réservé du contenu 3">
            <a:extLst>
              <a:ext uri="{FF2B5EF4-FFF2-40B4-BE49-F238E27FC236}">
                <a16:creationId xmlns:a16="http://schemas.microsoft.com/office/drawing/2014/main" id="{07C02641-B477-6DB5-9242-57320B732318}"/>
              </a:ext>
            </a:extLst>
          </p:cNvPr>
          <p:cNvSpPr>
            <a:spLocks noGrp="1"/>
          </p:cNvSpPr>
          <p:nvPr>
            <p:ph idx="1"/>
          </p:nvPr>
        </p:nvSpPr>
        <p:spPr/>
        <p:txBody>
          <a:bodyPr/>
          <a:lstStyle/>
          <a:p>
            <a:endParaRPr lang="fr-CH"/>
          </a:p>
        </p:txBody>
      </p:sp>
      <p:grpSp>
        <p:nvGrpSpPr>
          <p:cNvPr id="5" name="Gruppo 27">
            <a:extLst>
              <a:ext uri="{FF2B5EF4-FFF2-40B4-BE49-F238E27FC236}">
                <a16:creationId xmlns:a16="http://schemas.microsoft.com/office/drawing/2014/main" id="{E2029637-1021-8214-8F85-9C925613BDC8}"/>
              </a:ext>
            </a:extLst>
          </p:cNvPr>
          <p:cNvGrpSpPr/>
          <p:nvPr/>
        </p:nvGrpSpPr>
        <p:grpSpPr>
          <a:xfrm>
            <a:off x="3898806" y="1956997"/>
            <a:ext cx="5928857" cy="650707"/>
            <a:chOff x="3898806" y="1561373"/>
            <a:chExt cx="5928857" cy="650707"/>
          </a:xfrm>
        </p:grpSpPr>
        <p:sp>
          <p:nvSpPr>
            <p:cNvPr id="6" name="AutoShape 7">
              <a:extLst>
                <a:ext uri="{FF2B5EF4-FFF2-40B4-BE49-F238E27FC236}">
                  <a16:creationId xmlns:a16="http://schemas.microsoft.com/office/drawing/2014/main" id="{3886450E-179A-5E00-372E-E6F7BE6B6053}"/>
                </a:ext>
              </a:extLst>
            </p:cNvPr>
            <p:cNvSpPr>
              <a:spLocks noChangeArrowheads="1"/>
            </p:cNvSpPr>
            <p:nvPr/>
          </p:nvSpPr>
          <p:spPr bwMode="auto">
            <a:xfrm>
              <a:off x="3898806" y="1561373"/>
              <a:ext cx="1347387" cy="650707"/>
            </a:xfrm>
            <a:prstGeom prst="roundRect">
              <a:avLst>
                <a:gd name="adj" fmla="val 16667"/>
              </a:avLst>
            </a:prstGeom>
            <a:solidFill>
              <a:schemeClr val="bg2">
                <a:lumMod val="60000"/>
                <a:lumOff val="4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7" name="Text Box 9">
              <a:extLst>
                <a:ext uri="{FF2B5EF4-FFF2-40B4-BE49-F238E27FC236}">
                  <a16:creationId xmlns:a16="http://schemas.microsoft.com/office/drawing/2014/main" id="{8F382855-B83E-9BD1-036C-AB04655A32D6}"/>
                </a:ext>
              </a:extLst>
            </p:cNvPr>
            <p:cNvSpPr txBox="1">
              <a:spLocks noChangeArrowheads="1"/>
            </p:cNvSpPr>
            <p:nvPr/>
          </p:nvSpPr>
          <p:spPr bwMode="auto">
            <a:xfrm>
              <a:off x="3900575"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Employés</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8" name="AutoShape 12">
              <a:extLst>
                <a:ext uri="{FF2B5EF4-FFF2-40B4-BE49-F238E27FC236}">
                  <a16:creationId xmlns:a16="http://schemas.microsoft.com/office/drawing/2014/main" id="{98A96CA1-F7A0-18AC-8426-9B0F377E2905}"/>
                </a:ext>
              </a:extLst>
            </p:cNvPr>
            <p:cNvSpPr>
              <a:spLocks noChangeArrowheads="1"/>
            </p:cNvSpPr>
            <p:nvPr/>
          </p:nvSpPr>
          <p:spPr bwMode="auto">
            <a:xfrm>
              <a:off x="6954298" y="1561373"/>
              <a:ext cx="1347387" cy="650707"/>
            </a:xfrm>
            <a:prstGeom prst="roundRect">
              <a:avLst>
                <a:gd name="adj" fmla="val 16667"/>
              </a:avLst>
            </a:prstGeom>
            <a:solidFill>
              <a:schemeClr val="bg1">
                <a:lumMod val="85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9" name="Text Box 14">
              <a:extLst>
                <a:ext uri="{FF2B5EF4-FFF2-40B4-BE49-F238E27FC236}">
                  <a16:creationId xmlns:a16="http://schemas.microsoft.com/office/drawing/2014/main" id="{6F42B0F6-065A-29BA-2DD3-C12C0208D7B7}"/>
                </a:ext>
              </a:extLst>
            </p:cNvPr>
            <p:cNvSpPr txBox="1">
              <a:spLocks noChangeArrowheads="1"/>
            </p:cNvSpPr>
            <p:nvPr/>
          </p:nvSpPr>
          <p:spPr bwMode="auto">
            <a:xfrm>
              <a:off x="6956066"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Livraison</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10" name="AutoShape 17">
              <a:extLst>
                <a:ext uri="{FF2B5EF4-FFF2-40B4-BE49-F238E27FC236}">
                  <a16:creationId xmlns:a16="http://schemas.microsoft.com/office/drawing/2014/main" id="{D1CD1C9E-C12D-1968-483F-E8D65BF4C058}"/>
                </a:ext>
              </a:extLst>
            </p:cNvPr>
            <p:cNvSpPr>
              <a:spLocks noChangeArrowheads="1"/>
            </p:cNvSpPr>
            <p:nvPr/>
          </p:nvSpPr>
          <p:spPr bwMode="auto">
            <a:xfrm>
              <a:off x="8480276" y="1561373"/>
              <a:ext cx="1347387" cy="650707"/>
            </a:xfrm>
            <a:prstGeom prst="roundRect">
              <a:avLst>
                <a:gd name="adj" fmla="val 16667"/>
              </a:avLst>
            </a:prstGeom>
            <a:solidFill>
              <a:schemeClr val="bg1">
                <a:lumMod val="5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11" name="Text Box 19">
              <a:extLst>
                <a:ext uri="{FF2B5EF4-FFF2-40B4-BE49-F238E27FC236}">
                  <a16:creationId xmlns:a16="http://schemas.microsoft.com/office/drawing/2014/main" id="{824EF52F-8A02-70F0-22C1-72622B6E6F8C}"/>
                </a:ext>
              </a:extLst>
            </p:cNvPr>
            <p:cNvSpPr txBox="1">
              <a:spLocks noChangeArrowheads="1"/>
            </p:cNvSpPr>
            <p:nvPr/>
          </p:nvSpPr>
          <p:spPr bwMode="auto">
            <a:xfrm>
              <a:off x="8482044"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Visite</a:t>
              </a:r>
              <a:endParaRPr kumimoji="0" lang="fr-FR" altLang="fr-FR" sz="1600">
                <a:solidFill>
                  <a:schemeClr val="bg1"/>
                </a:solidFill>
                <a:latin typeface="Calibri" panose="020F0502020204030204" pitchFamily="34" charset="0"/>
                <a:cs typeface="Calibri" panose="020F0502020204030204" pitchFamily="34" charset="0"/>
              </a:endParaRPr>
            </a:p>
          </p:txBody>
        </p:sp>
        <p:sp>
          <p:nvSpPr>
            <p:cNvPr id="12" name="AutoShape 22">
              <a:extLst>
                <a:ext uri="{FF2B5EF4-FFF2-40B4-BE49-F238E27FC236}">
                  <a16:creationId xmlns:a16="http://schemas.microsoft.com/office/drawing/2014/main" id="{09888DD6-04E6-5E58-0D71-E8BCD239E8E8}"/>
                </a:ext>
              </a:extLst>
            </p:cNvPr>
            <p:cNvSpPr>
              <a:spLocks noChangeArrowheads="1"/>
            </p:cNvSpPr>
            <p:nvPr/>
          </p:nvSpPr>
          <p:spPr bwMode="auto">
            <a:xfrm>
              <a:off x="5426552" y="1561373"/>
              <a:ext cx="1347387" cy="650707"/>
            </a:xfrm>
            <a:prstGeom prst="roundRect">
              <a:avLst>
                <a:gd name="adj" fmla="val 16667"/>
              </a:avLst>
            </a:prstGeom>
            <a:solidFill>
              <a:schemeClr val="accent3">
                <a:lumMod val="20000"/>
                <a:lumOff val="8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13" name="Text Box 24">
              <a:extLst>
                <a:ext uri="{FF2B5EF4-FFF2-40B4-BE49-F238E27FC236}">
                  <a16:creationId xmlns:a16="http://schemas.microsoft.com/office/drawing/2014/main" id="{06866FD5-ECAC-A6E2-8C79-A68495F61C1C}"/>
                </a:ext>
              </a:extLst>
            </p:cNvPr>
            <p:cNvSpPr txBox="1">
              <a:spLocks noChangeArrowheads="1"/>
            </p:cNvSpPr>
            <p:nvPr/>
          </p:nvSpPr>
          <p:spPr bwMode="auto">
            <a:xfrm>
              <a:off x="5428321"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Direction</a:t>
              </a:r>
              <a:endParaRPr kumimoji="0" lang="fr-FR" altLang="fr-FR" sz="1600">
                <a:solidFill>
                  <a:schemeClr val="tx1"/>
                </a:solidFill>
                <a:latin typeface="Calibri" panose="020F0502020204030204" pitchFamily="34" charset="0"/>
                <a:cs typeface="Calibri" panose="020F0502020204030204" pitchFamily="34" charset="0"/>
              </a:endParaRPr>
            </a:p>
          </p:txBody>
        </p:sp>
      </p:grpSp>
      <p:grpSp>
        <p:nvGrpSpPr>
          <p:cNvPr id="14" name="Gruppo 16">
            <a:extLst>
              <a:ext uri="{FF2B5EF4-FFF2-40B4-BE49-F238E27FC236}">
                <a16:creationId xmlns:a16="http://schemas.microsoft.com/office/drawing/2014/main" id="{90F3724C-4DB4-9454-4D71-8A0805ECEA52}"/>
              </a:ext>
            </a:extLst>
          </p:cNvPr>
          <p:cNvGrpSpPr/>
          <p:nvPr/>
        </p:nvGrpSpPr>
        <p:grpSpPr>
          <a:xfrm>
            <a:off x="3898806" y="2923931"/>
            <a:ext cx="5931509" cy="650707"/>
            <a:chOff x="3898806" y="3411919"/>
            <a:chExt cx="5931509" cy="650707"/>
          </a:xfrm>
        </p:grpSpPr>
        <p:sp>
          <p:nvSpPr>
            <p:cNvPr id="15" name="AutoShape 8">
              <a:extLst>
                <a:ext uri="{FF2B5EF4-FFF2-40B4-BE49-F238E27FC236}">
                  <a16:creationId xmlns:a16="http://schemas.microsoft.com/office/drawing/2014/main" id="{D9F92E50-7EE9-3D80-8D61-97EEFAF75005}"/>
                </a:ext>
              </a:extLst>
            </p:cNvPr>
            <p:cNvSpPr>
              <a:spLocks noChangeArrowheads="1"/>
            </p:cNvSpPr>
            <p:nvPr/>
          </p:nvSpPr>
          <p:spPr bwMode="auto">
            <a:xfrm>
              <a:off x="3898806" y="3411919"/>
              <a:ext cx="1347387" cy="650707"/>
            </a:xfrm>
            <a:prstGeom prst="roundRect">
              <a:avLst>
                <a:gd name="adj" fmla="val 16667"/>
              </a:avLst>
            </a:prstGeom>
            <a:solidFill>
              <a:schemeClr val="bg2">
                <a:lumMod val="60000"/>
                <a:lumOff val="4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16" name="Text Box 10">
              <a:extLst>
                <a:ext uri="{FF2B5EF4-FFF2-40B4-BE49-F238E27FC236}">
                  <a16:creationId xmlns:a16="http://schemas.microsoft.com/office/drawing/2014/main" id="{D9382725-6BB0-D36A-F692-DF590F3E50FB}"/>
                </a:ext>
              </a:extLst>
            </p:cNvPr>
            <p:cNvSpPr txBox="1">
              <a:spLocks noChangeArrowheads="1"/>
            </p:cNvSpPr>
            <p:nvPr/>
          </p:nvSpPr>
          <p:spPr bwMode="auto">
            <a:xfrm>
              <a:off x="3901458" y="3574133"/>
              <a:ext cx="13456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566  places</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17" name="AutoShape 13">
              <a:extLst>
                <a:ext uri="{FF2B5EF4-FFF2-40B4-BE49-F238E27FC236}">
                  <a16:creationId xmlns:a16="http://schemas.microsoft.com/office/drawing/2014/main" id="{0CA9563C-05B0-D7B3-097B-FFF04B56456E}"/>
                </a:ext>
              </a:extLst>
            </p:cNvPr>
            <p:cNvSpPr>
              <a:spLocks noChangeArrowheads="1"/>
            </p:cNvSpPr>
            <p:nvPr/>
          </p:nvSpPr>
          <p:spPr bwMode="auto">
            <a:xfrm>
              <a:off x="6954298" y="3411919"/>
              <a:ext cx="1347387" cy="650707"/>
            </a:xfrm>
            <a:prstGeom prst="roundRect">
              <a:avLst>
                <a:gd name="adj" fmla="val 16667"/>
              </a:avLst>
            </a:prstGeom>
            <a:solidFill>
              <a:schemeClr val="bg1">
                <a:lumMod val="85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18" name="Text Box 15">
              <a:extLst>
                <a:ext uri="{FF2B5EF4-FFF2-40B4-BE49-F238E27FC236}">
                  <a16:creationId xmlns:a16="http://schemas.microsoft.com/office/drawing/2014/main" id="{75908ED3-A9DC-F32C-FA59-87F40B34430F}"/>
                </a:ext>
              </a:extLst>
            </p:cNvPr>
            <p:cNvSpPr txBox="1">
              <a:spLocks noChangeArrowheads="1"/>
            </p:cNvSpPr>
            <p:nvPr/>
          </p:nvSpPr>
          <p:spPr bwMode="auto">
            <a:xfrm>
              <a:off x="6960486" y="3564883"/>
              <a:ext cx="13456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5 places</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19" name="AutoShape 18">
              <a:extLst>
                <a:ext uri="{FF2B5EF4-FFF2-40B4-BE49-F238E27FC236}">
                  <a16:creationId xmlns:a16="http://schemas.microsoft.com/office/drawing/2014/main" id="{61D7C7FC-5392-DB46-AFEA-F2E1DAF10AC1}"/>
                </a:ext>
              </a:extLst>
            </p:cNvPr>
            <p:cNvSpPr>
              <a:spLocks noChangeArrowheads="1"/>
            </p:cNvSpPr>
            <p:nvPr/>
          </p:nvSpPr>
          <p:spPr bwMode="auto">
            <a:xfrm>
              <a:off x="8480276" y="3411919"/>
              <a:ext cx="1347387" cy="650707"/>
            </a:xfrm>
            <a:prstGeom prst="roundRect">
              <a:avLst>
                <a:gd name="adj" fmla="val 16667"/>
              </a:avLst>
            </a:prstGeom>
            <a:solidFill>
              <a:schemeClr val="bg1">
                <a:lumMod val="5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20" name="Text Box 20">
              <a:extLst>
                <a:ext uri="{FF2B5EF4-FFF2-40B4-BE49-F238E27FC236}">
                  <a16:creationId xmlns:a16="http://schemas.microsoft.com/office/drawing/2014/main" id="{9A609B3C-4BD9-36B0-5F4D-2AB3FB3CD05B}"/>
                </a:ext>
              </a:extLst>
            </p:cNvPr>
            <p:cNvSpPr txBox="1">
              <a:spLocks noChangeArrowheads="1"/>
            </p:cNvSpPr>
            <p:nvPr/>
          </p:nvSpPr>
          <p:spPr bwMode="auto">
            <a:xfrm>
              <a:off x="8484696" y="3564883"/>
              <a:ext cx="1345619" cy="338554"/>
            </a:xfrm>
            <a:prstGeom prst="rect">
              <a:avLst/>
            </a:prstGeom>
            <a:noFill/>
            <a:ln>
              <a:noFill/>
            </a:ln>
            <a:effec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30  places</a:t>
              </a:r>
              <a:endParaRPr kumimoji="0" lang="fr-FR" altLang="fr-FR" sz="1600">
                <a:solidFill>
                  <a:schemeClr val="bg1"/>
                </a:solidFill>
                <a:latin typeface="Calibri" panose="020F0502020204030204" pitchFamily="34" charset="0"/>
                <a:cs typeface="Calibri" panose="020F0502020204030204" pitchFamily="34" charset="0"/>
              </a:endParaRPr>
            </a:p>
          </p:txBody>
        </p:sp>
        <p:sp>
          <p:nvSpPr>
            <p:cNvPr id="21" name="AutoShape 23">
              <a:extLst>
                <a:ext uri="{FF2B5EF4-FFF2-40B4-BE49-F238E27FC236}">
                  <a16:creationId xmlns:a16="http://schemas.microsoft.com/office/drawing/2014/main" id="{95B5A52F-ECB4-B2BE-EFCE-C022C4AB8A64}"/>
                </a:ext>
              </a:extLst>
            </p:cNvPr>
            <p:cNvSpPr>
              <a:spLocks noChangeArrowheads="1"/>
            </p:cNvSpPr>
            <p:nvPr/>
          </p:nvSpPr>
          <p:spPr bwMode="auto">
            <a:xfrm>
              <a:off x="5426552" y="3411919"/>
              <a:ext cx="1347387" cy="650707"/>
            </a:xfrm>
            <a:prstGeom prst="roundRect">
              <a:avLst>
                <a:gd name="adj" fmla="val 16667"/>
              </a:avLst>
            </a:prstGeom>
            <a:solidFill>
              <a:schemeClr val="accent3">
                <a:lumMod val="20000"/>
                <a:lumOff val="8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22" name="Text Box 25">
              <a:extLst>
                <a:ext uri="{FF2B5EF4-FFF2-40B4-BE49-F238E27FC236}">
                  <a16:creationId xmlns:a16="http://schemas.microsoft.com/office/drawing/2014/main" id="{4AC10091-6B9C-2427-3336-92EC8D0D7DBF}"/>
                </a:ext>
              </a:extLst>
            </p:cNvPr>
            <p:cNvSpPr txBox="1">
              <a:spLocks noChangeArrowheads="1"/>
            </p:cNvSpPr>
            <p:nvPr/>
          </p:nvSpPr>
          <p:spPr bwMode="auto">
            <a:xfrm>
              <a:off x="5431856" y="3591528"/>
              <a:ext cx="13456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10 places</a:t>
              </a:r>
              <a:endParaRPr kumimoji="0" lang="fr-FR" altLang="fr-FR" sz="1600">
                <a:solidFill>
                  <a:schemeClr val="tx1"/>
                </a:solidFill>
                <a:latin typeface="Calibri" panose="020F0502020204030204" pitchFamily="34" charset="0"/>
                <a:cs typeface="Calibri" panose="020F0502020204030204" pitchFamily="34" charset="0"/>
              </a:endParaRPr>
            </a:p>
          </p:txBody>
        </p:sp>
      </p:grpSp>
      <p:sp>
        <p:nvSpPr>
          <p:cNvPr id="23" name="Text Box 44">
            <a:extLst>
              <a:ext uri="{FF2B5EF4-FFF2-40B4-BE49-F238E27FC236}">
                <a16:creationId xmlns:a16="http://schemas.microsoft.com/office/drawing/2014/main" id="{13089339-DAEB-1D15-D995-933815787490}"/>
              </a:ext>
            </a:extLst>
          </p:cNvPr>
          <p:cNvSpPr txBox="1">
            <a:spLocks noChangeArrowheads="1"/>
          </p:cNvSpPr>
          <p:nvPr/>
        </p:nvSpPr>
        <p:spPr bwMode="auto">
          <a:xfrm>
            <a:off x="3897039" y="1567561"/>
            <a:ext cx="5928856" cy="338554"/>
          </a:xfrm>
          <a:prstGeom prst="rect">
            <a:avLst/>
          </a:prstGeom>
          <a:solidFill>
            <a:schemeClr val="tx2"/>
          </a:solidFill>
          <a:ln w="12700" cap="sq">
            <a:noFill/>
            <a:miter lim="800000"/>
            <a:headEnd type="none" w="sm" len="sm"/>
            <a:tailEnd type="none" w="sm" len="sm"/>
          </a:ln>
          <a:effectLst/>
        </p:spPr>
        <p:txBody>
          <a:bodyPr wrap="square">
            <a:spAutoFit/>
          </a:bodyPr>
          <a:lstStyle>
            <a:lvl1pPr>
              <a:spcBef>
                <a:spcPct val="20000"/>
              </a:spcBef>
              <a:buChar char="•"/>
              <a:tabLst>
                <a:tab pos="1244600" algn="l"/>
              </a:tabLst>
              <a:defRPr kumimoji="1" sz="2800" b="1">
                <a:solidFill>
                  <a:srgbClr val="000000"/>
                </a:solidFill>
                <a:latin typeface="Arial" panose="020B060402020202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rgbClr val="FFFFFF"/>
                </a:solidFill>
                <a:latin typeface="Calibri" panose="020F0502020204030204" pitchFamily="34" charset="0"/>
                <a:cs typeface="Calibri" panose="020F0502020204030204" pitchFamily="34" charset="0"/>
              </a:rPr>
              <a:t>Selon normes VSS</a:t>
            </a:r>
            <a:endParaRPr kumimoji="0" lang="fr-FR" altLang="fr-FR" sz="1600">
              <a:solidFill>
                <a:srgbClr val="FFFFFF"/>
              </a:solidFill>
              <a:latin typeface="Calibri" panose="020F0502020204030204" pitchFamily="34" charset="0"/>
              <a:cs typeface="Calibri" panose="020F0502020204030204" pitchFamily="34" charset="0"/>
              <a:sym typeface="Wingdings" panose="05000000000000000000" pitchFamily="2" charset="2"/>
            </a:endParaRPr>
          </a:p>
        </p:txBody>
      </p:sp>
      <p:grpSp>
        <p:nvGrpSpPr>
          <p:cNvPr id="24" name="Gruppo 26">
            <a:extLst>
              <a:ext uri="{FF2B5EF4-FFF2-40B4-BE49-F238E27FC236}">
                <a16:creationId xmlns:a16="http://schemas.microsoft.com/office/drawing/2014/main" id="{9C7D5A5B-126C-6117-7E75-3F60505B46BD}"/>
              </a:ext>
            </a:extLst>
          </p:cNvPr>
          <p:cNvGrpSpPr/>
          <p:nvPr/>
        </p:nvGrpSpPr>
        <p:grpSpPr>
          <a:xfrm>
            <a:off x="3897038" y="5266471"/>
            <a:ext cx="5930625" cy="650706"/>
            <a:chOff x="3897038" y="5090983"/>
            <a:chExt cx="5930625" cy="650706"/>
          </a:xfrm>
        </p:grpSpPr>
        <p:sp>
          <p:nvSpPr>
            <p:cNvPr id="25" name="AutoShape 6">
              <a:extLst>
                <a:ext uri="{FF2B5EF4-FFF2-40B4-BE49-F238E27FC236}">
                  <a16:creationId xmlns:a16="http://schemas.microsoft.com/office/drawing/2014/main" id="{7E11EE8B-AEAB-25EC-1E5A-EE626F14634C}"/>
                </a:ext>
              </a:extLst>
            </p:cNvPr>
            <p:cNvSpPr>
              <a:spLocks noChangeArrowheads="1"/>
            </p:cNvSpPr>
            <p:nvPr/>
          </p:nvSpPr>
          <p:spPr bwMode="auto">
            <a:xfrm>
              <a:off x="3898806" y="5090983"/>
              <a:ext cx="1347387" cy="650706"/>
            </a:xfrm>
            <a:prstGeom prst="roundRect">
              <a:avLst>
                <a:gd name="adj" fmla="val 16667"/>
              </a:avLst>
            </a:prstGeom>
            <a:solidFill>
              <a:schemeClr val="bg2">
                <a:lumMod val="60000"/>
                <a:lumOff val="4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26" name="AutoShape 11">
              <a:extLst>
                <a:ext uri="{FF2B5EF4-FFF2-40B4-BE49-F238E27FC236}">
                  <a16:creationId xmlns:a16="http://schemas.microsoft.com/office/drawing/2014/main" id="{7F86FE09-F4E4-12C3-679F-CE28D44DAAA0}"/>
                </a:ext>
              </a:extLst>
            </p:cNvPr>
            <p:cNvSpPr>
              <a:spLocks noChangeArrowheads="1"/>
            </p:cNvSpPr>
            <p:nvPr/>
          </p:nvSpPr>
          <p:spPr bwMode="auto">
            <a:xfrm>
              <a:off x="6954298" y="5090983"/>
              <a:ext cx="1347387" cy="650706"/>
            </a:xfrm>
            <a:prstGeom prst="roundRect">
              <a:avLst>
                <a:gd name="adj" fmla="val 16667"/>
              </a:avLst>
            </a:prstGeom>
            <a:solidFill>
              <a:schemeClr val="bg1">
                <a:lumMod val="85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27" name="AutoShape 16">
              <a:extLst>
                <a:ext uri="{FF2B5EF4-FFF2-40B4-BE49-F238E27FC236}">
                  <a16:creationId xmlns:a16="http://schemas.microsoft.com/office/drawing/2014/main" id="{C89F534C-9410-B5E3-B53F-1FA71355CDB8}"/>
                </a:ext>
              </a:extLst>
            </p:cNvPr>
            <p:cNvSpPr>
              <a:spLocks noChangeArrowheads="1"/>
            </p:cNvSpPr>
            <p:nvPr/>
          </p:nvSpPr>
          <p:spPr bwMode="auto">
            <a:xfrm>
              <a:off x="8480276" y="5090983"/>
              <a:ext cx="1347387" cy="650706"/>
            </a:xfrm>
            <a:prstGeom prst="roundRect">
              <a:avLst>
                <a:gd name="adj" fmla="val 16667"/>
              </a:avLst>
            </a:prstGeom>
            <a:solidFill>
              <a:schemeClr val="bg1">
                <a:lumMod val="5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28" name="AutoShape 21">
              <a:extLst>
                <a:ext uri="{FF2B5EF4-FFF2-40B4-BE49-F238E27FC236}">
                  <a16:creationId xmlns:a16="http://schemas.microsoft.com/office/drawing/2014/main" id="{60616D56-7F99-2460-1A46-68245E6BED9B}"/>
                </a:ext>
              </a:extLst>
            </p:cNvPr>
            <p:cNvSpPr>
              <a:spLocks noChangeArrowheads="1"/>
            </p:cNvSpPr>
            <p:nvPr/>
          </p:nvSpPr>
          <p:spPr bwMode="auto">
            <a:xfrm>
              <a:off x="5426552" y="5090983"/>
              <a:ext cx="1347387" cy="650706"/>
            </a:xfrm>
            <a:prstGeom prst="roundRect">
              <a:avLst>
                <a:gd name="adj" fmla="val 16667"/>
              </a:avLst>
            </a:prstGeom>
            <a:solidFill>
              <a:schemeClr val="accent3">
                <a:lumMod val="20000"/>
                <a:lumOff val="8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29" name="Text Box 45">
              <a:extLst>
                <a:ext uri="{FF2B5EF4-FFF2-40B4-BE49-F238E27FC236}">
                  <a16:creationId xmlns:a16="http://schemas.microsoft.com/office/drawing/2014/main" id="{F1F6F25E-BD47-35AE-2595-2913F1052764}"/>
                </a:ext>
              </a:extLst>
            </p:cNvPr>
            <p:cNvSpPr txBox="1">
              <a:spLocks noChangeArrowheads="1"/>
            </p:cNvSpPr>
            <p:nvPr/>
          </p:nvSpPr>
          <p:spPr bwMode="auto">
            <a:xfrm>
              <a:off x="3897038" y="5138725"/>
              <a:ext cx="13456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+1’325 </a:t>
              </a:r>
              <a:r>
                <a:rPr kumimoji="0" lang="fr-CH" altLang="fr-FR" sz="1400">
                  <a:solidFill>
                    <a:schemeClr val="tx1"/>
                  </a:solidFill>
                  <a:latin typeface="Calibri" panose="020F0502020204030204" pitchFamily="34" charset="0"/>
                  <a:cs typeface="Calibri" panose="020F0502020204030204" pitchFamily="34" charset="0"/>
                </a:rPr>
                <a:t>mvt/jour</a:t>
              </a:r>
              <a:endParaRPr kumimoji="0" lang="fr-FR" altLang="fr-FR" sz="1400">
                <a:solidFill>
                  <a:schemeClr val="tx1"/>
                </a:solidFill>
                <a:latin typeface="Calibri" panose="020F0502020204030204" pitchFamily="34" charset="0"/>
                <a:cs typeface="Calibri" panose="020F0502020204030204" pitchFamily="34" charset="0"/>
              </a:endParaRPr>
            </a:p>
          </p:txBody>
        </p:sp>
        <p:sp>
          <p:nvSpPr>
            <p:cNvPr id="30" name="Text Box 46">
              <a:extLst>
                <a:ext uri="{FF2B5EF4-FFF2-40B4-BE49-F238E27FC236}">
                  <a16:creationId xmlns:a16="http://schemas.microsoft.com/office/drawing/2014/main" id="{95210660-3ED5-7030-D723-63A6E0F60DD7}"/>
                </a:ext>
              </a:extLst>
            </p:cNvPr>
            <p:cNvSpPr txBox="1">
              <a:spLocks noChangeArrowheads="1"/>
            </p:cNvSpPr>
            <p:nvPr/>
          </p:nvSpPr>
          <p:spPr bwMode="auto">
            <a:xfrm>
              <a:off x="6952530" y="5121043"/>
              <a:ext cx="1345619" cy="58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+30</a:t>
              </a:r>
            </a:p>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mvt/jour</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31" name="Text Box 47">
              <a:extLst>
                <a:ext uri="{FF2B5EF4-FFF2-40B4-BE49-F238E27FC236}">
                  <a16:creationId xmlns:a16="http://schemas.microsoft.com/office/drawing/2014/main" id="{650CC768-B712-6881-A3CC-F655537E9217}"/>
                </a:ext>
              </a:extLst>
            </p:cNvPr>
            <p:cNvSpPr txBox="1">
              <a:spLocks noChangeArrowheads="1"/>
            </p:cNvSpPr>
            <p:nvPr/>
          </p:nvSpPr>
          <p:spPr bwMode="auto">
            <a:xfrm>
              <a:off x="8480276" y="5121043"/>
              <a:ext cx="1345619" cy="58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+80</a:t>
              </a:r>
            </a:p>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mvt/jour</a:t>
              </a:r>
              <a:endParaRPr kumimoji="0" lang="fr-FR" altLang="fr-FR" sz="1600">
                <a:solidFill>
                  <a:schemeClr val="bg1"/>
                </a:solidFill>
                <a:latin typeface="Calibri" panose="020F0502020204030204" pitchFamily="34" charset="0"/>
                <a:cs typeface="Calibri" panose="020F0502020204030204" pitchFamily="34" charset="0"/>
              </a:endParaRPr>
            </a:p>
          </p:txBody>
        </p:sp>
        <p:sp>
          <p:nvSpPr>
            <p:cNvPr id="32" name="Text Box 48">
              <a:extLst>
                <a:ext uri="{FF2B5EF4-FFF2-40B4-BE49-F238E27FC236}">
                  <a16:creationId xmlns:a16="http://schemas.microsoft.com/office/drawing/2014/main" id="{A4B56979-BCE3-5D9F-C462-A7C88B6F4236}"/>
                </a:ext>
              </a:extLst>
            </p:cNvPr>
            <p:cNvSpPr txBox="1">
              <a:spLocks noChangeArrowheads="1"/>
            </p:cNvSpPr>
            <p:nvPr/>
          </p:nvSpPr>
          <p:spPr bwMode="auto">
            <a:xfrm>
              <a:off x="5424784" y="5138725"/>
              <a:ext cx="1345619" cy="55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+34</a:t>
              </a:r>
            </a:p>
            <a:p>
              <a:pPr algn="ctr">
                <a:spcBef>
                  <a:spcPct val="0"/>
                </a:spcBef>
                <a:buFontTx/>
                <a:buNone/>
              </a:pPr>
              <a:r>
                <a:rPr kumimoji="0" lang="fr-CH" altLang="fr-FR" sz="1400">
                  <a:solidFill>
                    <a:schemeClr val="tx1"/>
                  </a:solidFill>
                  <a:latin typeface="Calibri" panose="020F0502020204030204" pitchFamily="34" charset="0"/>
                  <a:cs typeface="Calibri" panose="020F0502020204030204" pitchFamily="34" charset="0"/>
                </a:rPr>
                <a:t>mvt/jour</a:t>
              </a:r>
              <a:endParaRPr kumimoji="0" lang="fr-FR" altLang="fr-FR" sz="1400">
                <a:solidFill>
                  <a:schemeClr val="tx1"/>
                </a:solidFill>
                <a:latin typeface="Calibri" panose="020F0502020204030204" pitchFamily="34" charset="0"/>
                <a:cs typeface="Calibri" panose="020F0502020204030204" pitchFamily="34" charset="0"/>
              </a:endParaRPr>
            </a:p>
          </p:txBody>
        </p:sp>
      </p:grpSp>
      <p:sp>
        <p:nvSpPr>
          <p:cNvPr id="33" name="Text Box 49">
            <a:extLst>
              <a:ext uri="{FF2B5EF4-FFF2-40B4-BE49-F238E27FC236}">
                <a16:creationId xmlns:a16="http://schemas.microsoft.com/office/drawing/2014/main" id="{8AD15A4A-0542-D6C3-8AEC-A0D17A789939}"/>
              </a:ext>
            </a:extLst>
          </p:cNvPr>
          <p:cNvSpPr txBox="1">
            <a:spLocks noChangeArrowheads="1"/>
          </p:cNvSpPr>
          <p:nvPr/>
        </p:nvSpPr>
        <p:spPr bwMode="auto">
          <a:xfrm>
            <a:off x="3897038" y="4596012"/>
            <a:ext cx="5907634" cy="338554"/>
          </a:xfrm>
          <a:prstGeom prst="rect">
            <a:avLst/>
          </a:prstGeom>
          <a:solidFill>
            <a:schemeClr val="tx2"/>
          </a:solidFill>
          <a:ln>
            <a:noFill/>
          </a:ln>
        </p:spPr>
        <p:txBody>
          <a:bodyPr wrap="square">
            <a:spAutoFit/>
          </a:bodyPr>
          <a:lstStyle>
            <a:lvl1pPr>
              <a:spcBef>
                <a:spcPct val="20000"/>
              </a:spcBef>
              <a:buChar char="•"/>
              <a:tabLst>
                <a:tab pos="1244600" algn="l"/>
              </a:tabLst>
              <a:defRPr kumimoji="1" sz="2800" b="1">
                <a:solidFill>
                  <a:srgbClr val="000000"/>
                </a:solidFill>
                <a:latin typeface="Arial" panose="020B060402020202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Taux de rotation x 2 pour avoir les </a:t>
            </a:r>
            <a:r>
              <a:rPr kumimoji="0" lang="fr-CH" altLang="fr-FR" sz="1600" err="1">
                <a:solidFill>
                  <a:schemeClr val="bg1"/>
                </a:solidFill>
                <a:latin typeface="Calibri" panose="020F0502020204030204" pitchFamily="34" charset="0"/>
                <a:cs typeface="Calibri" panose="020F0502020204030204" pitchFamily="34" charset="0"/>
              </a:rPr>
              <a:t>mvts</a:t>
            </a:r>
            <a:r>
              <a:rPr kumimoji="0" lang="fr-CH" altLang="fr-FR" sz="1600">
                <a:solidFill>
                  <a:schemeClr val="bg1"/>
                </a:solidFill>
                <a:latin typeface="Calibri" panose="020F0502020204030204" pitchFamily="34" charset="0"/>
                <a:cs typeface="Calibri" panose="020F0502020204030204" pitchFamily="34" charset="0"/>
              </a:rPr>
              <a:t> A/R</a:t>
            </a:r>
            <a:endParaRPr kumimoji="0" lang="fr-FR" altLang="fr-FR" sz="160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34" name="Text Box 53">
            <a:extLst>
              <a:ext uri="{FF2B5EF4-FFF2-40B4-BE49-F238E27FC236}">
                <a16:creationId xmlns:a16="http://schemas.microsoft.com/office/drawing/2014/main" id="{7F59545A-EE16-F925-6D0F-ECE937728FB6}"/>
              </a:ext>
            </a:extLst>
          </p:cNvPr>
          <p:cNvSpPr txBox="1">
            <a:spLocks noChangeArrowheads="1"/>
          </p:cNvSpPr>
          <p:nvPr/>
        </p:nvSpPr>
        <p:spPr bwMode="auto">
          <a:xfrm>
            <a:off x="3897039" y="5970287"/>
            <a:ext cx="5907638" cy="338554"/>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TOTAL = 1’325 + 34 + 30 + 80 = + 1’469 mvt/jour</a:t>
            </a:r>
            <a:endParaRPr kumimoji="0" lang="fr-FR" altLang="fr-FR" sz="1600">
              <a:solidFill>
                <a:schemeClr val="bg1"/>
              </a:solidFill>
              <a:latin typeface="Calibri" panose="020F0502020204030204" pitchFamily="34" charset="0"/>
              <a:cs typeface="Calibri" panose="020F0502020204030204" pitchFamily="34" charset="0"/>
            </a:endParaRPr>
          </a:p>
        </p:txBody>
      </p:sp>
      <p:grpSp>
        <p:nvGrpSpPr>
          <p:cNvPr id="35" name="Gruppo 17">
            <a:extLst>
              <a:ext uri="{FF2B5EF4-FFF2-40B4-BE49-F238E27FC236}">
                <a16:creationId xmlns:a16="http://schemas.microsoft.com/office/drawing/2014/main" id="{B2DFA5FC-8A82-2706-EADD-23D11FD49636}"/>
              </a:ext>
            </a:extLst>
          </p:cNvPr>
          <p:cNvGrpSpPr/>
          <p:nvPr/>
        </p:nvGrpSpPr>
        <p:grpSpPr>
          <a:xfrm>
            <a:off x="3897038" y="3916975"/>
            <a:ext cx="5907627" cy="344626"/>
            <a:chOff x="3897038" y="4134029"/>
            <a:chExt cx="5907627" cy="344626"/>
          </a:xfrm>
        </p:grpSpPr>
        <p:sp>
          <p:nvSpPr>
            <p:cNvPr id="36" name="CasellaDiTesto 9">
              <a:extLst>
                <a:ext uri="{FF2B5EF4-FFF2-40B4-BE49-F238E27FC236}">
                  <a16:creationId xmlns:a16="http://schemas.microsoft.com/office/drawing/2014/main" id="{35A3CC9C-AE65-2F89-AB7A-71B974906669}"/>
                </a:ext>
              </a:extLst>
            </p:cNvPr>
            <p:cNvSpPr txBox="1"/>
            <p:nvPr/>
          </p:nvSpPr>
          <p:spPr>
            <a:xfrm>
              <a:off x="3897038" y="4134029"/>
              <a:ext cx="1345618"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1.17</a:t>
              </a:r>
              <a:endParaRPr lang="it-CH" sz="1600" b="1">
                <a:solidFill>
                  <a:schemeClr val="tx2"/>
                </a:solidFill>
              </a:endParaRPr>
            </a:p>
          </p:txBody>
        </p:sp>
        <p:sp>
          <p:nvSpPr>
            <p:cNvPr id="37" name="CasellaDiTesto 11">
              <a:extLst>
                <a:ext uri="{FF2B5EF4-FFF2-40B4-BE49-F238E27FC236}">
                  <a16:creationId xmlns:a16="http://schemas.microsoft.com/office/drawing/2014/main" id="{1B2E9886-DF13-DB6F-2210-E7D1037ED4BB}"/>
                </a:ext>
              </a:extLst>
            </p:cNvPr>
            <p:cNvSpPr txBox="1"/>
            <p:nvPr/>
          </p:nvSpPr>
          <p:spPr>
            <a:xfrm>
              <a:off x="5462344" y="4137560"/>
              <a:ext cx="1308060"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1.67</a:t>
              </a:r>
              <a:endParaRPr lang="it-CH" sz="1600" b="1">
                <a:solidFill>
                  <a:schemeClr val="tx2"/>
                </a:solidFill>
              </a:endParaRPr>
            </a:p>
          </p:txBody>
        </p:sp>
        <p:sp>
          <p:nvSpPr>
            <p:cNvPr id="38" name="CasellaDiTesto 13">
              <a:extLst>
                <a:ext uri="{FF2B5EF4-FFF2-40B4-BE49-F238E27FC236}">
                  <a16:creationId xmlns:a16="http://schemas.microsoft.com/office/drawing/2014/main" id="{CB118B62-71FF-BC68-2FCB-7FB5F0A34F70}"/>
                </a:ext>
              </a:extLst>
            </p:cNvPr>
            <p:cNvSpPr txBox="1"/>
            <p:nvPr/>
          </p:nvSpPr>
          <p:spPr>
            <a:xfrm>
              <a:off x="6990092" y="4137560"/>
              <a:ext cx="1316013"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3.00 </a:t>
              </a:r>
              <a:endParaRPr lang="it-CH" sz="1600" b="1">
                <a:solidFill>
                  <a:schemeClr val="tx2"/>
                </a:solidFill>
              </a:endParaRPr>
            </a:p>
          </p:txBody>
        </p:sp>
        <p:sp>
          <p:nvSpPr>
            <p:cNvPr id="39" name="CasellaDiTesto 14">
              <a:extLst>
                <a:ext uri="{FF2B5EF4-FFF2-40B4-BE49-F238E27FC236}">
                  <a16:creationId xmlns:a16="http://schemas.microsoft.com/office/drawing/2014/main" id="{236802E3-FE82-DC17-7D49-768F919FFA24}"/>
                </a:ext>
              </a:extLst>
            </p:cNvPr>
            <p:cNvSpPr txBox="1"/>
            <p:nvPr/>
          </p:nvSpPr>
          <p:spPr>
            <a:xfrm>
              <a:off x="8525792" y="4140101"/>
              <a:ext cx="1278873"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1.33 </a:t>
              </a:r>
              <a:endParaRPr lang="it-CH" sz="1600" b="1">
                <a:solidFill>
                  <a:schemeClr val="tx2"/>
                </a:solidFill>
              </a:endParaRPr>
            </a:p>
          </p:txBody>
        </p:sp>
      </p:grpSp>
      <p:grpSp>
        <p:nvGrpSpPr>
          <p:cNvPr id="40" name="Gruppo 22">
            <a:extLst>
              <a:ext uri="{FF2B5EF4-FFF2-40B4-BE49-F238E27FC236}">
                <a16:creationId xmlns:a16="http://schemas.microsoft.com/office/drawing/2014/main" id="{2EC58A4C-6D07-BE5D-E170-AA89294F2033}"/>
              </a:ext>
            </a:extLst>
          </p:cNvPr>
          <p:cNvGrpSpPr/>
          <p:nvPr/>
        </p:nvGrpSpPr>
        <p:grpSpPr>
          <a:xfrm>
            <a:off x="1444270" y="2105782"/>
            <a:ext cx="2316515" cy="347133"/>
            <a:chOff x="1444270" y="1686292"/>
            <a:chExt cx="2316515" cy="347133"/>
          </a:xfrm>
        </p:grpSpPr>
        <p:sp>
          <p:nvSpPr>
            <p:cNvPr id="41" name="Text Box 35">
              <a:extLst>
                <a:ext uri="{FF2B5EF4-FFF2-40B4-BE49-F238E27FC236}">
                  <a16:creationId xmlns:a16="http://schemas.microsoft.com/office/drawing/2014/main" id="{D23E2EFF-D24A-C218-1554-9E8DDC795E56}"/>
                </a:ext>
              </a:extLst>
            </p:cNvPr>
            <p:cNvSpPr txBox="1">
              <a:spLocks noChangeArrowheads="1"/>
            </p:cNvSpPr>
            <p:nvPr/>
          </p:nvSpPr>
          <p:spPr bwMode="auto">
            <a:xfrm>
              <a:off x="1444270" y="1694870"/>
              <a:ext cx="2010123" cy="338554"/>
            </a:xfrm>
            <a:prstGeom prst="rect">
              <a:avLst/>
            </a:prstGeom>
            <a:solidFill>
              <a:schemeClr val="tx2"/>
            </a:solidFill>
            <a:ln>
              <a:noFill/>
            </a:ln>
          </p:spPr>
          <p:txBody>
            <a:bodyPr wrap="square">
              <a:spAutoFit/>
            </a:bodyPr>
            <a:lstStyle>
              <a:defPPr>
                <a:defRPr lang="de-DE"/>
              </a:defPPr>
              <a:lvl1pPr algn="ctr">
                <a:spcBef>
                  <a:spcPct val="0"/>
                </a:spcBef>
                <a:buFontTx/>
                <a:buNone/>
                <a:tabLst>
                  <a:tab pos="1244600" algn="l"/>
                </a:tabLst>
                <a:defRPr kumimoji="0" sz="1600" b="1">
                  <a:solidFill>
                    <a:schemeClr val="bg1"/>
                  </a:solidFill>
                  <a:latin typeface="Calibri" panose="020F0502020204030204" pitchFamily="34" charset="0"/>
                  <a:cs typeface="Calibri" panose="020F050202020403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r>
                <a:rPr lang="fr-CH" altLang="fr-FR"/>
                <a:t>Motif</a:t>
              </a:r>
              <a:endParaRPr lang="fr-FR" altLang="fr-FR"/>
            </a:p>
          </p:txBody>
        </p:sp>
        <p:sp>
          <p:nvSpPr>
            <p:cNvPr id="42" name="Triangolo isoscele 18">
              <a:extLst>
                <a:ext uri="{FF2B5EF4-FFF2-40B4-BE49-F238E27FC236}">
                  <a16:creationId xmlns:a16="http://schemas.microsoft.com/office/drawing/2014/main" id="{ED9390EC-9148-D36A-F324-58894AE2003E}"/>
                </a:ext>
              </a:extLst>
            </p:cNvPr>
            <p:cNvSpPr/>
            <p:nvPr/>
          </p:nvSpPr>
          <p:spPr>
            <a:xfrm rot="5400000">
              <a:off x="3481385" y="1754026"/>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43" name="Gruppo 23">
            <a:extLst>
              <a:ext uri="{FF2B5EF4-FFF2-40B4-BE49-F238E27FC236}">
                <a16:creationId xmlns:a16="http://schemas.microsoft.com/office/drawing/2014/main" id="{5442810F-C395-9E49-6ED9-9A1A119901E8}"/>
              </a:ext>
            </a:extLst>
          </p:cNvPr>
          <p:cNvGrpSpPr/>
          <p:nvPr/>
        </p:nvGrpSpPr>
        <p:grpSpPr>
          <a:xfrm>
            <a:off x="1444270" y="3075911"/>
            <a:ext cx="2307808" cy="347133"/>
            <a:chOff x="1444270" y="2188448"/>
            <a:chExt cx="2307808" cy="347133"/>
          </a:xfrm>
        </p:grpSpPr>
        <p:sp>
          <p:nvSpPr>
            <p:cNvPr id="44" name="Text Box 43">
              <a:extLst>
                <a:ext uri="{FF2B5EF4-FFF2-40B4-BE49-F238E27FC236}">
                  <a16:creationId xmlns:a16="http://schemas.microsoft.com/office/drawing/2014/main" id="{9D4365E6-7A68-3CDC-B7EC-AE6666612023}"/>
                </a:ext>
              </a:extLst>
            </p:cNvPr>
            <p:cNvSpPr txBox="1">
              <a:spLocks noChangeArrowheads="1"/>
            </p:cNvSpPr>
            <p:nvPr/>
          </p:nvSpPr>
          <p:spPr bwMode="auto">
            <a:xfrm>
              <a:off x="1444270" y="2197027"/>
              <a:ext cx="2010126" cy="338554"/>
            </a:xfrm>
            <a:prstGeom prst="rect">
              <a:avLst/>
            </a:prstGeom>
            <a:solidFill>
              <a:schemeClr val="tx2"/>
            </a:solidFill>
            <a:ln>
              <a:noFill/>
            </a:ln>
          </p:spPr>
          <p:txBody>
            <a:bodyPr wrap="square">
              <a:spAutoFit/>
            </a:bodyPr>
            <a:lstStyle>
              <a:defPPr>
                <a:defRPr lang="de-DE"/>
              </a:defPPr>
              <a:lvl1pPr algn="ctr">
                <a:spcBef>
                  <a:spcPct val="0"/>
                </a:spcBef>
                <a:buFontTx/>
                <a:buNone/>
                <a:tabLst>
                  <a:tab pos="1244600" algn="l"/>
                </a:tabLst>
                <a:defRPr kumimoji="0" sz="1600" b="1">
                  <a:solidFill>
                    <a:schemeClr val="bg1"/>
                  </a:solidFill>
                  <a:latin typeface="Calibri" panose="020F0502020204030204" pitchFamily="34" charset="0"/>
                  <a:cs typeface="Calibri" panose="020F050202020403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r>
                <a:rPr lang="fr-CH" altLang="fr-FR"/>
                <a:t>Stationnement</a:t>
              </a:r>
              <a:endParaRPr lang="fr-FR" altLang="fr-FR"/>
            </a:p>
          </p:txBody>
        </p:sp>
        <p:sp>
          <p:nvSpPr>
            <p:cNvPr id="45" name="Triangolo isoscele 19">
              <a:extLst>
                <a:ext uri="{FF2B5EF4-FFF2-40B4-BE49-F238E27FC236}">
                  <a16:creationId xmlns:a16="http://schemas.microsoft.com/office/drawing/2014/main" id="{AFB0C1C3-959B-65D5-D659-CC23BA132F5D}"/>
                </a:ext>
              </a:extLst>
            </p:cNvPr>
            <p:cNvSpPr/>
            <p:nvPr/>
          </p:nvSpPr>
          <p:spPr>
            <a:xfrm rot="5400000">
              <a:off x="3472678" y="2256182"/>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46" name="Gruppo 25">
            <a:extLst>
              <a:ext uri="{FF2B5EF4-FFF2-40B4-BE49-F238E27FC236}">
                <a16:creationId xmlns:a16="http://schemas.microsoft.com/office/drawing/2014/main" id="{714B8EA6-8F8B-5AC1-0110-7BAE7A857865}"/>
              </a:ext>
            </a:extLst>
          </p:cNvPr>
          <p:cNvGrpSpPr/>
          <p:nvPr/>
        </p:nvGrpSpPr>
        <p:grpSpPr>
          <a:xfrm>
            <a:off x="1442835" y="3911463"/>
            <a:ext cx="2317951" cy="348667"/>
            <a:chOff x="1442835" y="2699184"/>
            <a:chExt cx="2317951" cy="348667"/>
          </a:xfrm>
        </p:grpSpPr>
        <p:sp>
          <p:nvSpPr>
            <p:cNvPr id="47" name="Text Box 49">
              <a:extLst>
                <a:ext uri="{FF2B5EF4-FFF2-40B4-BE49-F238E27FC236}">
                  <a16:creationId xmlns:a16="http://schemas.microsoft.com/office/drawing/2014/main" id="{922CBAD0-245B-61B4-9944-929F945E690C}"/>
                </a:ext>
              </a:extLst>
            </p:cNvPr>
            <p:cNvSpPr txBox="1">
              <a:spLocks noChangeArrowheads="1"/>
            </p:cNvSpPr>
            <p:nvPr/>
          </p:nvSpPr>
          <p:spPr bwMode="auto">
            <a:xfrm>
              <a:off x="1442835" y="2699184"/>
              <a:ext cx="2010119" cy="338554"/>
            </a:xfrm>
            <a:prstGeom prst="rect">
              <a:avLst/>
            </a:prstGeom>
            <a:solidFill>
              <a:schemeClr val="tx2"/>
            </a:solidFill>
            <a:ln>
              <a:noFill/>
            </a:ln>
          </p:spPr>
          <p:txBody>
            <a:bodyPr wrap="square">
              <a:spAutoFit/>
            </a:bodyPr>
            <a:lstStyle>
              <a:lvl1pPr>
                <a:spcBef>
                  <a:spcPct val="20000"/>
                </a:spcBef>
                <a:buChar char="•"/>
                <a:tabLst>
                  <a:tab pos="1244600" algn="l"/>
                </a:tabLst>
                <a:defRPr kumimoji="1" sz="2800" b="1">
                  <a:solidFill>
                    <a:srgbClr val="000000"/>
                  </a:solidFill>
                  <a:latin typeface="Arial" panose="020B060402020202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Taux de rotation</a:t>
              </a:r>
              <a:endParaRPr kumimoji="0" lang="fr-FR" altLang="fr-FR" sz="160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48" name="Triangolo isoscele 20">
              <a:extLst>
                <a:ext uri="{FF2B5EF4-FFF2-40B4-BE49-F238E27FC236}">
                  <a16:creationId xmlns:a16="http://schemas.microsoft.com/office/drawing/2014/main" id="{EEDF3A20-B8B8-803C-1B35-EAEFEC61EB9B}"/>
                </a:ext>
              </a:extLst>
            </p:cNvPr>
            <p:cNvSpPr/>
            <p:nvPr/>
          </p:nvSpPr>
          <p:spPr>
            <a:xfrm rot="5400000">
              <a:off x="3481386" y="2768452"/>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49" name="Gruppo 24">
            <a:extLst>
              <a:ext uri="{FF2B5EF4-FFF2-40B4-BE49-F238E27FC236}">
                <a16:creationId xmlns:a16="http://schemas.microsoft.com/office/drawing/2014/main" id="{764C3338-60BF-D7D2-BB4B-7A0C13CF8241}"/>
              </a:ext>
            </a:extLst>
          </p:cNvPr>
          <p:cNvGrpSpPr/>
          <p:nvPr/>
        </p:nvGrpSpPr>
        <p:grpSpPr>
          <a:xfrm>
            <a:off x="1442835" y="5428053"/>
            <a:ext cx="2319535" cy="347283"/>
            <a:chOff x="1442835" y="3192086"/>
            <a:chExt cx="2319535" cy="347283"/>
          </a:xfrm>
        </p:grpSpPr>
        <p:sp>
          <p:nvSpPr>
            <p:cNvPr id="50" name="Text Box 28">
              <a:extLst>
                <a:ext uri="{FF2B5EF4-FFF2-40B4-BE49-F238E27FC236}">
                  <a16:creationId xmlns:a16="http://schemas.microsoft.com/office/drawing/2014/main" id="{6D27A158-45EF-4CDB-B1B3-00D1D3CC0560}"/>
                </a:ext>
              </a:extLst>
            </p:cNvPr>
            <p:cNvSpPr txBox="1">
              <a:spLocks noChangeArrowheads="1"/>
            </p:cNvSpPr>
            <p:nvPr/>
          </p:nvSpPr>
          <p:spPr bwMode="auto">
            <a:xfrm>
              <a:off x="1442835" y="3200815"/>
              <a:ext cx="2027090" cy="338554"/>
            </a:xfrm>
            <a:prstGeom prst="rect">
              <a:avLst/>
            </a:prstGeom>
            <a:solidFill>
              <a:schemeClr val="tx2"/>
            </a:solidFill>
            <a:ln>
              <a:noFill/>
            </a:ln>
          </p:spPr>
          <p:txBody>
            <a:bodyPr wrap="square">
              <a:spAutoFit/>
            </a:bodyPr>
            <a:lstStyle>
              <a:defPPr>
                <a:defRPr lang="de-DE"/>
              </a:defPPr>
              <a:lvl1pPr algn="ctr">
                <a:spcBef>
                  <a:spcPct val="0"/>
                </a:spcBef>
                <a:buFontTx/>
                <a:buNone/>
                <a:tabLst>
                  <a:tab pos="1244600" algn="l"/>
                </a:tabLst>
                <a:defRPr kumimoji="0" sz="1600" b="1">
                  <a:solidFill>
                    <a:schemeClr val="bg1"/>
                  </a:solidFill>
                  <a:latin typeface="Calibri" panose="020F0502020204030204" pitchFamily="34" charset="0"/>
                  <a:cs typeface="Calibri" panose="020F050202020403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r>
                <a:rPr lang="fr-CH" altLang="fr-FR"/>
                <a:t>Trafic généré</a:t>
              </a:r>
              <a:endParaRPr lang="fr-FR" altLang="fr-FR"/>
            </a:p>
          </p:txBody>
        </p:sp>
        <p:sp>
          <p:nvSpPr>
            <p:cNvPr id="51" name="Triangolo isoscele 21">
              <a:extLst>
                <a:ext uri="{FF2B5EF4-FFF2-40B4-BE49-F238E27FC236}">
                  <a16:creationId xmlns:a16="http://schemas.microsoft.com/office/drawing/2014/main" id="{CCB47109-0C23-B9AA-8B51-4CCCC36543B4}"/>
                </a:ext>
              </a:extLst>
            </p:cNvPr>
            <p:cNvSpPr/>
            <p:nvPr/>
          </p:nvSpPr>
          <p:spPr>
            <a:xfrm rot="5400000">
              <a:off x="3482970" y="3259820"/>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52" name="Gruppo 32">
            <a:extLst>
              <a:ext uri="{FF2B5EF4-FFF2-40B4-BE49-F238E27FC236}">
                <a16:creationId xmlns:a16="http://schemas.microsoft.com/office/drawing/2014/main" id="{2FB53641-0BB9-63BD-B83C-DDAA7636B3BD}"/>
              </a:ext>
            </a:extLst>
          </p:cNvPr>
          <p:cNvGrpSpPr/>
          <p:nvPr/>
        </p:nvGrpSpPr>
        <p:grpSpPr>
          <a:xfrm>
            <a:off x="4396280" y="2665038"/>
            <a:ext cx="347133" cy="2549931"/>
            <a:chOff x="4396280" y="2665038"/>
            <a:chExt cx="347133" cy="2549931"/>
          </a:xfrm>
        </p:grpSpPr>
        <p:sp>
          <p:nvSpPr>
            <p:cNvPr id="53" name="Triangolo isoscele 28">
              <a:extLst>
                <a:ext uri="{FF2B5EF4-FFF2-40B4-BE49-F238E27FC236}">
                  <a16:creationId xmlns:a16="http://schemas.microsoft.com/office/drawing/2014/main" id="{CB3C6D80-0B7B-8B9B-9329-FB393AB3C23C}"/>
                </a:ext>
              </a:extLst>
            </p:cNvPr>
            <p:cNvSpPr/>
            <p:nvPr/>
          </p:nvSpPr>
          <p:spPr>
            <a:xfrm rot="10800000">
              <a:off x="4396280" y="2665038"/>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sp>
          <p:nvSpPr>
            <p:cNvPr id="54" name="Triangolo isoscele 29">
              <a:extLst>
                <a:ext uri="{FF2B5EF4-FFF2-40B4-BE49-F238E27FC236}">
                  <a16:creationId xmlns:a16="http://schemas.microsoft.com/office/drawing/2014/main" id="{7C046AB8-ECE2-551E-E500-8BD4186C4ABD}"/>
                </a:ext>
              </a:extLst>
            </p:cNvPr>
            <p:cNvSpPr/>
            <p:nvPr/>
          </p:nvSpPr>
          <p:spPr>
            <a:xfrm rot="10800000">
              <a:off x="4396280" y="3645444"/>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sp>
          <p:nvSpPr>
            <p:cNvPr id="55" name="Triangolo isoscele 30">
              <a:extLst>
                <a:ext uri="{FF2B5EF4-FFF2-40B4-BE49-F238E27FC236}">
                  <a16:creationId xmlns:a16="http://schemas.microsoft.com/office/drawing/2014/main" id="{2C746B86-29B6-4F57-E9FA-3C1991D39DF1}"/>
                </a:ext>
              </a:extLst>
            </p:cNvPr>
            <p:cNvSpPr/>
            <p:nvPr/>
          </p:nvSpPr>
          <p:spPr>
            <a:xfrm rot="10800000">
              <a:off x="4396280" y="4326864"/>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sp>
          <p:nvSpPr>
            <p:cNvPr id="56" name="Triangolo isoscele 31">
              <a:extLst>
                <a:ext uri="{FF2B5EF4-FFF2-40B4-BE49-F238E27FC236}">
                  <a16:creationId xmlns:a16="http://schemas.microsoft.com/office/drawing/2014/main" id="{3FC19332-DE6A-E07C-164E-303FE290F291}"/>
                </a:ext>
              </a:extLst>
            </p:cNvPr>
            <p:cNvSpPr/>
            <p:nvPr/>
          </p:nvSpPr>
          <p:spPr>
            <a:xfrm rot="10800000">
              <a:off x="4396280" y="5003303"/>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grpSp>
      <p:grpSp>
        <p:nvGrpSpPr>
          <p:cNvPr id="57" name="Gruppo 33">
            <a:extLst>
              <a:ext uri="{FF2B5EF4-FFF2-40B4-BE49-F238E27FC236}">
                <a16:creationId xmlns:a16="http://schemas.microsoft.com/office/drawing/2014/main" id="{88DB37D2-BCF4-DEE9-BFD6-D7F7148974D4}"/>
              </a:ext>
            </a:extLst>
          </p:cNvPr>
          <p:cNvGrpSpPr/>
          <p:nvPr/>
        </p:nvGrpSpPr>
        <p:grpSpPr>
          <a:xfrm>
            <a:off x="5929365" y="2659308"/>
            <a:ext cx="347133" cy="2549931"/>
            <a:chOff x="4396280" y="2665038"/>
            <a:chExt cx="347133" cy="2549931"/>
          </a:xfrm>
        </p:grpSpPr>
        <p:sp>
          <p:nvSpPr>
            <p:cNvPr id="58" name="Triangolo isoscele 34">
              <a:extLst>
                <a:ext uri="{FF2B5EF4-FFF2-40B4-BE49-F238E27FC236}">
                  <a16:creationId xmlns:a16="http://schemas.microsoft.com/office/drawing/2014/main" id="{60B536B1-2EA5-D78B-9B98-6F7672E11CCB}"/>
                </a:ext>
              </a:extLst>
            </p:cNvPr>
            <p:cNvSpPr/>
            <p:nvPr/>
          </p:nvSpPr>
          <p:spPr>
            <a:xfrm rot="10800000">
              <a:off x="4396280" y="2665038"/>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59" name="Triangolo isoscele 35">
              <a:extLst>
                <a:ext uri="{FF2B5EF4-FFF2-40B4-BE49-F238E27FC236}">
                  <a16:creationId xmlns:a16="http://schemas.microsoft.com/office/drawing/2014/main" id="{437F0C28-74B0-D7C4-34EB-25C534A14C9C}"/>
                </a:ext>
              </a:extLst>
            </p:cNvPr>
            <p:cNvSpPr/>
            <p:nvPr/>
          </p:nvSpPr>
          <p:spPr>
            <a:xfrm rot="10800000">
              <a:off x="4396280" y="3645444"/>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60" name="Triangolo isoscele 36">
              <a:extLst>
                <a:ext uri="{FF2B5EF4-FFF2-40B4-BE49-F238E27FC236}">
                  <a16:creationId xmlns:a16="http://schemas.microsoft.com/office/drawing/2014/main" id="{6DE34712-1F17-4C30-A2EE-76747662FF06}"/>
                </a:ext>
              </a:extLst>
            </p:cNvPr>
            <p:cNvSpPr/>
            <p:nvPr/>
          </p:nvSpPr>
          <p:spPr>
            <a:xfrm rot="10800000">
              <a:off x="4396280" y="4326864"/>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61" name="Triangolo isoscele 37">
              <a:extLst>
                <a:ext uri="{FF2B5EF4-FFF2-40B4-BE49-F238E27FC236}">
                  <a16:creationId xmlns:a16="http://schemas.microsoft.com/office/drawing/2014/main" id="{141A5C98-1B56-33A1-3CC7-48607ACEC39F}"/>
                </a:ext>
              </a:extLst>
            </p:cNvPr>
            <p:cNvSpPr/>
            <p:nvPr/>
          </p:nvSpPr>
          <p:spPr>
            <a:xfrm rot="10800000">
              <a:off x="4396280" y="5003303"/>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grpSp>
      <p:grpSp>
        <p:nvGrpSpPr>
          <p:cNvPr id="62" name="Gruppo 38">
            <a:extLst>
              <a:ext uri="{FF2B5EF4-FFF2-40B4-BE49-F238E27FC236}">
                <a16:creationId xmlns:a16="http://schemas.microsoft.com/office/drawing/2014/main" id="{B7616CC2-A63F-B508-C099-A80DF11F311B}"/>
              </a:ext>
            </a:extLst>
          </p:cNvPr>
          <p:cNvGrpSpPr/>
          <p:nvPr/>
        </p:nvGrpSpPr>
        <p:grpSpPr>
          <a:xfrm>
            <a:off x="7447001" y="2665376"/>
            <a:ext cx="347133" cy="2549931"/>
            <a:chOff x="4396280" y="2665038"/>
            <a:chExt cx="347133" cy="2549931"/>
          </a:xfrm>
        </p:grpSpPr>
        <p:sp>
          <p:nvSpPr>
            <p:cNvPr id="63" name="Triangolo isoscele 39">
              <a:extLst>
                <a:ext uri="{FF2B5EF4-FFF2-40B4-BE49-F238E27FC236}">
                  <a16:creationId xmlns:a16="http://schemas.microsoft.com/office/drawing/2014/main" id="{11AFE03F-912A-43AF-6BF2-15E29A25D053}"/>
                </a:ext>
              </a:extLst>
            </p:cNvPr>
            <p:cNvSpPr/>
            <p:nvPr/>
          </p:nvSpPr>
          <p:spPr>
            <a:xfrm rot="10800000">
              <a:off x="4396280" y="2665038"/>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64" name="Triangolo isoscele 40">
              <a:extLst>
                <a:ext uri="{FF2B5EF4-FFF2-40B4-BE49-F238E27FC236}">
                  <a16:creationId xmlns:a16="http://schemas.microsoft.com/office/drawing/2014/main" id="{C1AF5433-EC6C-E2FA-7139-CAD3E4270D2D}"/>
                </a:ext>
              </a:extLst>
            </p:cNvPr>
            <p:cNvSpPr/>
            <p:nvPr/>
          </p:nvSpPr>
          <p:spPr>
            <a:xfrm rot="10800000">
              <a:off x="4396280" y="3645444"/>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65" name="Triangolo isoscele 41">
              <a:extLst>
                <a:ext uri="{FF2B5EF4-FFF2-40B4-BE49-F238E27FC236}">
                  <a16:creationId xmlns:a16="http://schemas.microsoft.com/office/drawing/2014/main" id="{14D732E4-287B-F66D-CE48-E852C0E4D843}"/>
                </a:ext>
              </a:extLst>
            </p:cNvPr>
            <p:cNvSpPr/>
            <p:nvPr/>
          </p:nvSpPr>
          <p:spPr>
            <a:xfrm rot="10800000">
              <a:off x="4396280" y="4326864"/>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66" name="Triangolo isoscele 42">
              <a:extLst>
                <a:ext uri="{FF2B5EF4-FFF2-40B4-BE49-F238E27FC236}">
                  <a16:creationId xmlns:a16="http://schemas.microsoft.com/office/drawing/2014/main" id="{2D569CBE-E843-F95B-01F3-117B3DDFD7BA}"/>
                </a:ext>
              </a:extLst>
            </p:cNvPr>
            <p:cNvSpPr/>
            <p:nvPr/>
          </p:nvSpPr>
          <p:spPr>
            <a:xfrm rot="10800000">
              <a:off x="4396280" y="5003303"/>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grpSp>
      <p:grpSp>
        <p:nvGrpSpPr>
          <p:cNvPr id="67" name="Gruppo 43">
            <a:extLst>
              <a:ext uri="{FF2B5EF4-FFF2-40B4-BE49-F238E27FC236}">
                <a16:creationId xmlns:a16="http://schemas.microsoft.com/office/drawing/2014/main" id="{9760B3A4-F915-F766-0247-5A793B8585F9}"/>
              </a:ext>
            </a:extLst>
          </p:cNvPr>
          <p:cNvGrpSpPr/>
          <p:nvPr/>
        </p:nvGrpSpPr>
        <p:grpSpPr>
          <a:xfrm>
            <a:off x="8972790" y="2665230"/>
            <a:ext cx="347133" cy="2549931"/>
            <a:chOff x="4396280" y="2665038"/>
            <a:chExt cx="347133" cy="2549931"/>
          </a:xfrm>
        </p:grpSpPr>
        <p:sp>
          <p:nvSpPr>
            <p:cNvPr id="68" name="Triangolo isoscele 44">
              <a:extLst>
                <a:ext uri="{FF2B5EF4-FFF2-40B4-BE49-F238E27FC236}">
                  <a16:creationId xmlns:a16="http://schemas.microsoft.com/office/drawing/2014/main" id="{FE7ABAA0-809E-BAA8-B448-47A26938B573}"/>
                </a:ext>
              </a:extLst>
            </p:cNvPr>
            <p:cNvSpPr/>
            <p:nvPr/>
          </p:nvSpPr>
          <p:spPr>
            <a:xfrm rot="10800000">
              <a:off x="4396280" y="2665038"/>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69" name="Triangolo isoscele 92">
              <a:extLst>
                <a:ext uri="{FF2B5EF4-FFF2-40B4-BE49-F238E27FC236}">
                  <a16:creationId xmlns:a16="http://schemas.microsoft.com/office/drawing/2014/main" id="{5F4CF1E3-EFA0-65A8-A2AC-657522504D77}"/>
                </a:ext>
              </a:extLst>
            </p:cNvPr>
            <p:cNvSpPr/>
            <p:nvPr/>
          </p:nvSpPr>
          <p:spPr>
            <a:xfrm rot="10800000">
              <a:off x="4396280" y="3645444"/>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70" name="Triangolo isoscele 93">
              <a:extLst>
                <a:ext uri="{FF2B5EF4-FFF2-40B4-BE49-F238E27FC236}">
                  <a16:creationId xmlns:a16="http://schemas.microsoft.com/office/drawing/2014/main" id="{5186CD9F-681A-976D-7EFD-2F4E914E81FF}"/>
                </a:ext>
              </a:extLst>
            </p:cNvPr>
            <p:cNvSpPr/>
            <p:nvPr/>
          </p:nvSpPr>
          <p:spPr>
            <a:xfrm rot="10800000">
              <a:off x="4396280" y="4326864"/>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71" name="Triangolo isoscele 94">
              <a:extLst>
                <a:ext uri="{FF2B5EF4-FFF2-40B4-BE49-F238E27FC236}">
                  <a16:creationId xmlns:a16="http://schemas.microsoft.com/office/drawing/2014/main" id="{1BCE08C9-9795-CC94-06A8-129386B9A541}"/>
                </a:ext>
              </a:extLst>
            </p:cNvPr>
            <p:cNvSpPr/>
            <p:nvPr/>
          </p:nvSpPr>
          <p:spPr>
            <a:xfrm rot="10800000">
              <a:off x="4396280" y="5003303"/>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0220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0E14F8-0239-D56E-9F90-F453F13F3458}"/>
              </a:ext>
            </a:extLst>
          </p:cNvPr>
          <p:cNvSpPr>
            <a:spLocks noGrp="1"/>
          </p:cNvSpPr>
          <p:nvPr>
            <p:ph type="sldNum" sz="quarter" idx="12"/>
          </p:nvPr>
        </p:nvSpPr>
        <p:spPr/>
        <p:txBody>
          <a:bodyPr/>
          <a:lstStyle/>
          <a:p>
            <a:fld id="{75A4F164-3A46-4CEE-A25C-CA523D5E42F3}" type="slidenum">
              <a:rPr lang="fr-CH" smtClean="0"/>
              <a:pPr/>
              <a:t>87</a:t>
            </a:fld>
            <a:endParaRPr lang="fr-CH"/>
          </a:p>
        </p:txBody>
      </p:sp>
      <p:sp>
        <p:nvSpPr>
          <p:cNvPr id="3" name="Titre 2">
            <a:extLst>
              <a:ext uri="{FF2B5EF4-FFF2-40B4-BE49-F238E27FC236}">
                <a16:creationId xmlns:a16="http://schemas.microsoft.com/office/drawing/2014/main" id="{3A8F88D4-563C-0AAC-CA69-FC358789129C}"/>
              </a:ext>
            </a:extLst>
          </p:cNvPr>
          <p:cNvSpPr>
            <a:spLocks noGrp="1"/>
          </p:cNvSpPr>
          <p:nvPr>
            <p:ph type="title"/>
          </p:nvPr>
        </p:nvSpPr>
        <p:spPr/>
        <p:txBody>
          <a:bodyPr/>
          <a:lstStyle/>
          <a:p>
            <a:r>
              <a:rPr lang="fr-CH"/>
              <a:t>Prestations de mobilité pour une EIE</a:t>
            </a:r>
          </a:p>
        </p:txBody>
      </p:sp>
      <p:sp>
        <p:nvSpPr>
          <p:cNvPr id="4" name="Espace réservé du contenu 3">
            <a:extLst>
              <a:ext uri="{FF2B5EF4-FFF2-40B4-BE49-F238E27FC236}">
                <a16:creationId xmlns:a16="http://schemas.microsoft.com/office/drawing/2014/main" id="{04595286-7B95-0D04-6A3C-6DAF347F0432}"/>
              </a:ext>
            </a:extLst>
          </p:cNvPr>
          <p:cNvSpPr>
            <a:spLocks noGrp="1"/>
          </p:cNvSpPr>
          <p:nvPr>
            <p:ph idx="1"/>
          </p:nvPr>
        </p:nvSpPr>
        <p:spPr/>
        <p:txBody>
          <a:bodyPr/>
          <a:lstStyle/>
          <a:p>
            <a:r>
              <a:rPr lang="fr-CH"/>
              <a:t>Quantification besoins mobilité du projet (motifs, modes, temps)</a:t>
            </a:r>
          </a:p>
          <a:p>
            <a:r>
              <a:rPr lang="fr-CH"/>
              <a:t>Quantification du stationnement autorisé</a:t>
            </a:r>
          </a:p>
          <a:p>
            <a:r>
              <a:rPr lang="fr-CH"/>
              <a:t>Comparaison entre stationnement souhaité et autorisé</a:t>
            </a:r>
          </a:p>
          <a:p>
            <a:pPr lvl="1"/>
            <a:r>
              <a:rPr lang="fr-CH"/>
              <a:t>Le cas échéant, optimisation et mise en œuvre de mesures</a:t>
            </a:r>
          </a:p>
          <a:p>
            <a:r>
              <a:rPr lang="fr-CH"/>
              <a:t>Quantification des charges de trafic du projet</a:t>
            </a:r>
          </a:p>
          <a:p>
            <a:r>
              <a:rPr lang="fr-CH"/>
              <a:t>Répartition spatiale et temporelle des charges de trafic du projet</a:t>
            </a:r>
          </a:p>
          <a:p>
            <a:r>
              <a:rPr lang="fr-CH"/>
              <a:t>Etablissement du trafic de référence (futur sans projet)</a:t>
            </a:r>
          </a:p>
          <a:p>
            <a:r>
              <a:rPr lang="fr-CH"/>
              <a:t>Evaluation des impacts du trafic (comparaison avec / sans projet)</a:t>
            </a:r>
          </a:p>
          <a:p>
            <a:endParaRPr lang="fr-CH"/>
          </a:p>
        </p:txBody>
      </p:sp>
    </p:spTree>
    <p:extLst>
      <p:ext uri="{BB962C8B-B14F-4D97-AF65-F5344CB8AC3E}">
        <p14:creationId xmlns:p14="http://schemas.microsoft.com/office/powerpoint/2010/main" val="34440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7">
            <a:extLst>
              <a:ext uri="{FF2B5EF4-FFF2-40B4-BE49-F238E27FC236}">
                <a16:creationId xmlns:a16="http://schemas.microsoft.com/office/drawing/2014/main" id="{21E039EE-6BE4-EC8E-C942-45BFE7C573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9876" y="2855995"/>
            <a:ext cx="6326187"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BE1C456E-CA50-441D-2E26-8C264AE7F26F}"/>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fld id="{75A4F164-3A46-4CEE-A25C-CA523D5E42F3}" type="slidenum">
              <a:rPr lang="de-CH" b="1" smtClean="0">
                <a:solidFill>
                  <a:srgbClr val="F3F6F7"/>
                </a:solidFill>
                <a:latin typeface="Calibri" panose="020F0502020204030204" pitchFamily="34" charset="0"/>
                <a:cs typeface="Calibri" panose="020F0502020204030204" pitchFamily="34" charset="0"/>
              </a:rPr>
              <a:pPr algn="ctr"/>
              <a:t>88</a:t>
            </a:fld>
            <a:endParaRPr lang="de-CH" b="1">
              <a:solidFill>
                <a:srgbClr val="F3F6F7"/>
              </a:solidFill>
              <a:latin typeface="Calibri" panose="020F0502020204030204" pitchFamily="34" charset="0"/>
              <a:cs typeface="Calibri" panose="020F0502020204030204" pitchFamily="34" charset="0"/>
            </a:endParaRPr>
          </a:p>
        </p:txBody>
      </p:sp>
      <p:sp>
        <p:nvSpPr>
          <p:cNvPr id="4" name="Espace réservé du texte 3">
            <a:extLst>
              <a:ext uri="{FF2B5EF4-FFF2-40B4-BE49-F238E27FC236}">
                <a16:creationId xmlns:a16="http://schemas.microsoft.com/office/drawing/2014/main" id="{42AE3F43-95BE-5809-8A4E-8D1CB901F60C}"/>
              </a:ext>
            </a:extLst>
          </p:cNvPr>
          <p:cNvSpPr txBox="1">
            <a:spLocks/>
          </p:cNvSpPr>
          <p:nvPr>
            <p:custDataLst>
              <p:tags r:id="rId1"/>
            </p:custDataLst>
          </p:nvPr>
        </p:nvSpPr>
        <p:spPr>
          <a:xfrm>
            <a:off x="3454078" y="1842149"/>
            <a:ext cx="6458272"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5B85"/>
                </a:solidFill>
                <a:effectLst/>
                <a:uLnTx/>
                <a:uFillTx/>
                <a:latin typeface="Calibri" panose="020F0502020204030204" pitchFamily="34" charset="0"/>
                <a:ea typeface="+mn-ea"/>
                <a:cs typeface="Calibri" panose="020F0502020204030204" pitchFamily="34" charset="0"/>
              </a:rPr>
              <a:t>Merci pour votre attention</a:t>
            </a:r>
            <a:endParaRPr lang="fr-FR" sz="4000" b="1">
              <a:latin typeface="Calibri" panose="020F0502020204030204" pitchFamily="34" charset="0"/>
              <a:cs typeface="Calibri" panose="020F0502020204030204" pitchFamily="34" charset="0"/>
            </a:endParaRPr>
          </a:p>
          <a:p>
            <a:pPr marR="0" lvl="0" fontAlgn="auto">
              <a:lnSpc>
                <a:spcPct val="100000"/>
              </a:lnSpc>
              <a:spcBef>
                <a:spcPts val="0"/>
              </a:spcBef>
              <a:spcAft>
                <a:spcPts val="0"/>
              </a:spcAft>
              <a:buClrTx/>
              <a:buSzTx/>
              <a:tabLst/>
              <a:defRPr/>
            </a:pPr>
            <a:endParaRPr lang="fr-FR" sz="4000" b="1">
              <a:latin typeface="Calibri" panose="020F0502020204030204" pitchFamily="34" charset="0"/>
              <a:cs typeface="Calibri" panose="020F0502020204030204" pitchFamily="34" charset="0"/>
            </a:endParaRPr>
          </a:p>
          <a:p>
            <a:pPr marR="0" lvl="0" fontAlgn="auto">
              <a:lnSpc>
                <a:spcPct val="100000"/>
              </a:lnSpc>
              <a:spcBef>
                <a:spcPts val="0"/>
              </a:spcBef>
              <a:spcAft>
                <a:spcPts val="0"/>
              </a:spcAft>
              <a:buClrTx/>
              <a:buSzTx/>
              <a:tabLst/>
              <a:defRPr/>
            </a:pPr>
            <a:endParaRPr lang="fr-FR" sz="40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4254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EE4126-7021-95D5-53E1-A12F60CD5E7B}"/>
              </a:ext>
            </a:extLst>
          </p:cNvPr>
          <p:cNvSpPr>
            <a:spLocks noGrp="1"/>
          </p:cNvSpPr>
          <p:nvPr>
            <p:ph type="sldNum" sz="quarter" idx="12"/>
          </p:nvPr>
        </p:nvSpPr>
        <p:spPr/>
        <p:txBody>
          <a:bodyPr/>
          <a:lstStyle/>
          <a:p>
            <a:fld id="{75A4F164-3A46-4CEE-A25C-CA523D5E42F3}" type="slidenum">
              <a:rPr lang="fr-CH" smtClean="0"/>
              <a:pPr/>
              <a:t>9</a:t>
            </a:fld>
            <a:endParaRPr lang="fr-CH"/>
          </a:p>
        </p:txBody>
      </p:sp>
      <p:sp>
        <p:nvSpPr>
          <p:cNvPr id="4" name="Espace réservé du contenu 3">
            <a:extLst>
              <a:ext uri="{FF2B5EF4-FFF2-40B4-BE49-F238E27FC236}">
                <a16:creationId xmlns:a16="http://schemas.microsoft.com/office/drawing/2014/main" id="{9B3F9306-DACA-20B5-3CCB-34D4581B06E8}"/>
              </a:ext>
            </a:extLst>
          </p:cNvPr>
          <p:cNvSpPr>
            <a:spLocks noGrp="1"/>
          </p:cNvSpPr>
          <p:nvPr>
            <p:ph idx="1"/>
          </p:nvPr>
        </p:nvSpPr>
        <p:spPr/>
        <p:txBody>
          <a:bodyPr/>
          <a:lstStyle/>
          <a:p>
            <a:r>
              <a:rPr lang="fr-CH"/>
              <a:t>Valeurs 2019	 	milliards de </a:t>
            </a:r>
            <a:r>
              <a:rPr lang="fr-CH" err="1"/>
              <a:t>voyageurs</a:t>
            </a:r>
            <a:r>
              <a:rPr lang="fr-CH" err="1">
                <a:sym typeface="Symbol" panose="05050102010706020507" pitchFamily="18" charset="2"/>
              </a:rPr>
              <a:t></a:t>
            </a:r>
            <a:r>
              <a:rPr lang="fr-CH" err="1"/>
              <a:t>km</a:t>
            </a:r>
            <a:endParaRPr lang="fr-CH"/>
          </a:p>
          <a:p>
            <a:pPr lvl="1"/>
            <a:r>
              <a:rPr lang="fr-CH"/>
              <a:t>Route (privé) 		103,0 		(75 %)</a:t>
            </a:r>
          </a:p>
          <a:p>
            <a:pPr lvl="1"/>
            <a:r>
              <a:rPr lang="fr-CH"/>
              <a:t>Rail             		  21,7		(16 %)</a:t>
            </a:r>
          </a:p>
          <a:p>
            <a:pPr lvl="1"/>
            <a:r>
              <a:rPr lang="fr-CH"/>
              <a:t>Route (public)   	   4,7		(3 %)</a:t>
            </a:r>
          </a:p>
          <a:p>
            <a:pPr lvl="1"/>
            <a:r>
              <a:rPr lang="fr-CH"/>
              <a:t>Bicyclette	 	   2,6		(2 %)</a:t>
            </a:r>
          </a:p>
          <a:p>
            <a:pPr lvl="1"/>
            <a:r>
              <a:rPr lang="fr-CH"/>
              <a:t>Piéton	  		   5,6	 	(4 %)</a:t>
            </a:r>
          </a:p>
          <a:p>
            <a:pPr lvl="1"/>
            <a:r>
              <a:rPr lang="fr-CH"/>
              <a:t>Bateau	  		   0,1		(0 %)</a:t>
            </a:r>
          </a:p>
          <a:p>
            <a:pPr lvl="1"/>
            <a:endParaRPr lang="fr-CH"/>
          </a:p>
          <a:p>
            <a:pPr lvl="1"/>
            <a:r>
              <a:rPr lang="fr-CH">
                <a:solidFill>
                  <a:srgbClr val="FF0000"/>
                </a:solidFill>
                <a:effectLst>
                  <a:outerShdw blurRad="38100" dist="38100" dir="2700000" algn="tl">
                    <a:srgbClr val="000000">
                      <a:alpha val="43137"/>
                    </a:srgbClr>
                  </a:outerShdw>
                </a:effectLst>
              </a:rPr>
              <a:t>SUISSE        		138,2 </a:t>
            </a:r>
            <a:r>
              <a:rPr lang="fr-CH"/>
              <a:t>		(100 %)</a:t>
            </a:r>
          </a:p>
        </p:txBody>
      </p:sp>
      <p:sp>
        <p:nvSpPr>
          <p:cNvPr id="7" name="Titre 6">
            <a:extLst>
              <a:ext uri="{FF2B5EF4-FFF2-40B4-BE49-F238E27FC236}">
                <a16:creationId xmlns:a16="http://schemas.microsoft.com/office/drawing/2014/main" id="{8BE9BB49-0328-BEE5-E47F-E71D7A936B90}"/>
              </a:ext>
            </a:extLst>
          </p:cNvPr>
          <p:cNvSpPr>
            <a:spLocks noGrp="1"/>
          </p:cNvSpPr>
          <p:nvPr>
            <p:ph type="title"/>
          </p:nvPr>
        </p:nvSpPr>
        <p:spPr/>
        <p:txBody>
          <a:bodyPr/>
          <a:lstStyle/>
          <a:p>
            <a:r>
              <a:rPr lang="fr-CH"/>
              <a:t>Mobilité des personnes</a:t>
            </a:r>
          </a:p>
        </p:txBody>
      </p:sp>
    </p:spTree>
    <p:extLst>
      <p:ext uri="{BB962C8B-B14F-4D97-AF65-F5344CB8AC3E}">
        <p14:creationId xmlns:p14="http://schemas.microsoft.com/office/powerpoint/2010/main" val="7231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Master-weis">
  <a:themeElements>
    <a:clrScheme name="CSD">
      <a:dk1>
        <a:sysClr val="windowText" lastClr="000000"/>
      </a:dk1>
      <a:lt1>
        <a:sysClr val="window" lastClr="FFFFFF"/>
      </a:lt1>
      <a:dk2>
        <a:srgbClr val="005B85"/>
      </a:dk2>
      <a:lt2>
        <a:srgbClr val="53A0C3"/>
      </a:lt2>
      <a:accent1>
        <a:srgbClr val="C2CDC5"/>
      </a:accent1>
      <a:accent2>
        <a:srgbClr val="AEBCD6"/>
      </a:accent2>
      <a:accent3>
        <a:srgbClr val="6799C8"/>
      </a:accent3>
      <a:accent4>
        <a:srgbClr val="A2958A"/>
      </a:accent4>
      <a:accent5>
        <a:srgbClr val="D31245"/>
      </a:accent5>
      <a:accent6>
        <a:srgbClr val="77A140"/>
      </a:accent6>
      <a:hlink>
        <a:srgbClr val="6799C8"/>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64FE213A-299F-4361-9438-B05E7FDAA224}" vid="{0632FEBD-9CC0-4A4C-BE4C-49B1F6F187EF}"/>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234932BAAC6941A304EBA965CBD7FC" ma:contentTypeVersion="15" ma:contentTypeDescription="Crée un document." ma:contentTypeScope="" ma:versionID="8262d7c458422275aafc5d6f9fe99fe9">
  <xsd:schema xmlns:xsd="http://www.w3.org/2001/XMLSchema" xmlns:xs="http://www.w3.org/2001/XMLSchema" xmlns:p="http://schemas.microsoft.com/office/2006/metadata/properties" xmlns:ns2="b85685f9-140d-4ebe-a368-242cd5413e7c" xmlns:ns3="b215133e-8410-437e-8025-d13194038ca1" xmlns:ns4="b8b8e9a8-a025-4ee7-a6b7-107f087ee789" targetNamespace="http://schemas.microsoft.com/office/2006/metadata/properties" ma:root="true" ma:fieldsID="d120f8fd7657d2deab312fb7ccdddf79" ns2:_="" ns3:_="" ns4:_="">
    <xsd:import namespace="b85685f9-140d-4ebe-a368-242cd5413e7c"/>
    <xsd:import namespace="b215133e-8410-437e-8025-d13194038ca1"/>
    <xsd:import namespace="b8b8e9a8-a025-4ee7-a6b7-107f087ee78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4:SharedWithUsers" minOccurs="0"/>
                <xsd:element ref="ns4:SharedWithDetail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5685f9-140d-4ebe-a368-242cd5413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a1f7d8a7-a04e-484f-8c8f-29b57bca540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15133e-8410-437e-8025-d13194038ca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17d87c7-325a-416c-8697-1fa96766127d}" ma:internalName="TaxCatchAll" ma:showField="CatchAllData" ma:web="b8b8e9a8-a025-4ee7-a6b7-107f087ee7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8b8e9a8-a025-4ee7-a6b7-107f087ee789"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15133e-8410-437e-8025-d13194038ca1">
      <Value>5</Value>
      <Value>6</Value>
    </TaxCatchAll>
    <lcf76f155ced4ddcb4097134ff3c332f xmlns="b85685f9-140d-4ebe-a368-242cd5413e7c">
      <Terms xmlns="http://schemas.microsoft.com/office/infopath/2007/PartnerControls"/>
    </lcf76f155ced4ddcb4097134ff3c332f>
    <MediaLengthInSeconds xmlns="b85685f9-140d-4ebe-a368-242cd5413e7c" xsi:nil="true"/>
    <SharedWithUsers xmlns="b8b8e9a8-a025-4ee7-a6b7-107f087ee789">
      <UserInfo>
        <DisplayName/>
        <AccountId xsi:nil="true"/>
        <AccountType/>
      </UserInfo>
    </SharedWithUsers>
  </documentManagement>
</p:properties>
</file>

<file path=customXml/itemProps1.xml><?xml version="1.0" encoding="utf-8"?>
<ds:datastoreItem xmlns:ds="http://schemas.openxmlformats.org/officeDocument/2006/customXml" ds:itemID="{7A508EEB-5E1F-43E3-A43E-358A6380C4CD}"/>
</file>

<file path=customXml/itemProps2.xml><?xml version="1.0" encoding="utf-8"?>
<ds:datastoreItem xmlns:ds="http://schemas.openxmlformats.org/officeDocument/2006/customXml" ds:itemID="{74AC0E45-3389-47D1-8585-F61783A7E5AB}">
  <ds:schemaRefs>
    <ds:schemaRef ds:uri="http://schemas.microsoft.com/sharepoint/v3/contenttype/forms"/>
  </ds:schemaRefs>
</ds:datastoreItem>
</file>

<file path=customXml/itemProps3.xml><?xml version="1.0" encoding="utf-8"?>
<ds:datastoreItem xmlns:ds="http://schemas.openxmlformats.org/officeDocument/2006/customXml" ds:itemID="{91CADA31-C9DC-4368-9108-6AE721ABF702}">
  <ds:schemaRefs>
    <ds:schemaRef ds:uri="b215133e-8410-437e-8025-d13194038ca1"/>
    <ds:schemaRef ds:uri="b85685f9-140d-4ebe-a368-242cd5413e7c"/>
    <ds:schemaRef ds:uri="b8b8e9a8-a025-4ee7-a6b7-107f087ee7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PPT-IT-CH-STANDARD_V2</Template>
  <TotalTime>0</TotalTime>
  <Application>Microsoft Office PowerPoint</Application>
  <PresentationFormat>Custom</PresentationFormat>
  <Slides>88</Slides>
  <Notes>2</Notes>
  <HiddenSlides>0</HiddenSlide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Master-weis</vt:lpstr>
      <vt:lpstr>PowerPoint Presentation</vt:lpstr>
      <vt:lpstr>Réseaux de transport</vt:lpstr>
      <vt:lpstr>Les réseaux de transport</vt:lpstr>
      <vt:lpstr>Les réseaux de transport</vt:lpstr>
      <vt:lpstr>Mobilité</vt:lpstr>
      <vt:lpstr>Comportement de la population en matière de transports</vt:lpstr>
      <vt:lpstr>Taux de déplacements par jour et par habitant en Suisse</vt:lpstr>
      <vt:lpstr>Mobilité des personnes – Prestations de transport</vt:lpstr>
      <vt:lpstr>Mobilité des personnes</vt:lpstr>
      <vt:lpstr>Valeurs journalières de déplacement en Suisse</vt:lpstr>
      <vt:lpstr>Evolution de la motorisation</vt:lpstr>
      <vt:lpstr>Possession de voitures par ménage</vt:lpstr>
      <vt:lpstr>Quelle limite ?</vt:lpstr>
      <vt:lpstr>Mobilité des marchandises</vt:lpstr>
      <vt:lpstr>Vers une mobilité durable et responsable </vt:lpstr>
      <vt:lpstr>Impacts sur l’environnement dus à la mobilité</vt:lpstr>
      <vt:lpstr>Consommation d’énergie</vt:lpstr>
      <vt:lpstr>Pollution atmosphérique - Émissions de gaz à effet de serre (GES) </vt:lpstr>
      <vt:lpstr>Pollution atmosphérique - Émissions de gaz à effet de serre (GES) </vt:lpstr>
      <vt:lpstr>Nuisances sonores</vt:lpstr>
      <vt:lpstr>Démarche EIE</vt:lpstr>
      <vt:lpstr>OEIE, Annexe, chapitre 11</vt:lpstr>
      <vt:lpstr>OEIE, Annexe, chapitre 12</vt:lpstr>
      <vt:lpstr>Démarche EIE dans le domaine de la mobilité</vt:lpstr>
      <vt:lpstr>Exigences légales relatives au trafic</vt:lpstr>
      <vt:lpstr>Relations avec une étude de mobilité</vt:lpstr>
      <vt:lpstr>Modélisation de l’effet du projet</vt:lpstr>
      <vt:lpstr>Charges de trafic générées par un projet</vt:lpstr>
      <vt:lpstr>Génération des déplacements</vt:lpstr>
      <vt:lpstr>Distribution spatiale des déplacements</vt:lpstr>
      <vt:lpstr>Répartition modale</vt:lpstr>
      <vt:lpstr>Affectation des déplacements</vt:lpstr>
      <vt:lpstr>Modélisation usuellement utilisée</vt:lpstr>
      <vt:lpstr>Charges de trafic routières</vt:lpstr>
      <vt:lpstr>Quelle unité utiliser ?</vt:lpstr>
      <vt:lpstr>Trafic de base – Etat actuel</vt:lpstr>
      <vt:lpstr>Plans de charge</vt:lpstr>
      <vt:lpstr>Comptages</vt:lpstr>
      <vt:lpstr>Trafic de base futur – Etat sans projet</vt:lpstr>
      <vt:lpstr>Trafic de base futur – Etat sans projet</vt:lpstr>
      <vt:lpstr>Valeurs usuelles de la croissance du trafic</vt:lpstr>
      <vt:lpstr>Exemple de plan de charge sans et avec projet</vt:lpstr>
      <vt:lpstr>Détermination de l’offre en stationnement</vt:lpstr>
      <vt:lpstr>Détermination de l’offre en stationnement des voitures</vt:lpstr>
      <vt:lpstr>Norme VSS 40 281</vt:lpstr>
      <vt:lpstr>Stationnement pour le logement</vt:lpstr>
      <vt:lpstr>Autres affectations</vt:lpstr>
      <vt:lpstr>Offre selon affectation – VSS 40 281</vt:lpstr>
      <vt:lpstr>Principe d’utilisation (hors logement)</vt:lpstr>
      <vt:lpstr>Dimensionnement du besoin en cases de stationnement</vt:lpstr>
      <vt:lpstr>Principe de détermination du besoin en cases de stationnement</vt:lpstr>
      <vt:lpstr>Principe de détermination du besoin en cases de stationnement</vt:lpstr>
      <vt:lpstr>Exemple d’une législation plus restrictive : canton de Genève</vt:lpstr>
      <vt:lpstr>Exemple d’une législation plus restrictive : canton de Genève</vt:lpstr>
      <vt:lpstr>Opportunités</vt:lpstr>
      <vt:lpstr>Dimensionnement du besoin en cases de stationnement</vt:lpstr>
      <vt:lpstr>Exemple de mutualisation</vt:lpstr>
      <vt:lpstr>Taux de rotation et volume de trafic par case de stationnement</vt:lpstr>
      <vt:lpstr>Autres besoins en stationnement</vt:lpstr>
      <vt:lpstr>Exemple de cas :  Camion Transport</vt:lpstr>
      <vt:lpstr>Soumis EIE ?</vt:lpstr>
      <vt:lpstr>Site de Sébeillon - Lausanne</vt:lpstr>
      <vt:lpstr>Nouveau site de Vufflens-la-Ville / Aclens</vt:lpstr>
      <vt:lpstr>Projet</vt:lpstr>
      <vt:lpstr>Détermination offre en stationnement selon norme VSS 40 281</vt:lpstr>
      <vt:lpstr>Réduction des besoins en stationnement</vt:lpstr>
      <vt:lpstr>Dimensionnement de l’offre en stationnement</vt:lpstr>
      <vt:lpstr>Conclusion</vt:lpstr>
      <vt:lpstr>Génération de trafic</vt:lpstr>
      <vt:lpstr>Répartition du trafic généré</vt:lpstr>
      <vt:lpstr>Enseignements de cette EIE</vt:lpstr>
      <vt:lpstr>Exemple de cas :  Bobst</vt:lpstr>
      <vt:lpstr>Exemple de cas :  Bobst</vt:lpstr>
      <vt:lpstr>Projet</vt:lpstr>
      <vt:lpstr>Projet soumis à l’EIE ? </vt:lpstr>
      <vt:lpstr>Dimensionnement du stationnement</vt:lpstr>
      <vt:lpstr>Dimensionnement du stationnement</vt:lpstr>
      <vt:lpstr>Réduction des besoins en stationnement</vt:lpstr>
      <vt:lpstr>Offre en stationnement</vt:lpstr>
      <vt:lpstr>Demande de Bobst</vt:lpstr>
      <vt:lpstr>Optimisation de l’usage des cases de stationnement</vt:lpstr>
      <vt:lpstr>Optimisation du besoin en stationnement</vt:lpstr>
      <vt:lpstr>Plan de mobilité d’entreprise</vt:lpstr>
      <vt:lpstr>Plan de mobilité d’entreprise</vt:lpstr>
      <vt:lpstr>Plan de mesures</vt:lpstr>
      <vt:lpstr>Génération du trafic - Évaluation du trafic induit par le projet</vt:lpstr>
      <vt:lpstr>Prestations de mobilité pour une EIE</vt:lpstr>
      <vt:lpstr>PowerPoint Presentation</vt:lpstr>
    </vt:vector>
  </TitlesOfParts>
  <Company>CSD Management SA</Company>
  <LinksUpToDate>false</LinksUpToDate>
  <SharedDoc>false</SharedDoc>
  <HyperlinkBase>www.presentationload.com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DESPONT-LENZ Lisa</dc:creator>
  <cp:keywords>PowerPoint Templates</cp:keywords>
  <dc:description>Professional PowerPoint templates for download</dc:description>
  <cp:revision>4</cp:revision>
  <cp:lastPrinted>2023-08-02T10:31:13Z</cp:lastPrinted>
  <dcterms:created xsi:type="dcterms:W3CDTF">2017-08-08T06:18:28Z</dcterms:created>
  <dcterms:modified xsi:type="dcterms:W3CDTF">2025-09-23T08:37:43Z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0x01010065234932BAAC6941A304EBA965CBD7FC</vt:lpwstr>
  </property>
  <property fmtid="{D5CDD505-2E9C-101B-9397-08002B2CF9AE}" pid="3" name="CSD_MD_Domaine0">
    <vt:lpwstr>C5|3cbfc7cd-a3c2-4b64-874b-549b3f4fbd45</vt:lpwstr>
  </property>
  <property fmtid="{D5CDD505-2E9C-101B-9397-08002B2CF9AE}" pid="4" name="CSD_MD_NoProjetOffre">
    <vt:lpwstr>FO01042.100</vt:lpwstr>
  </property>
  <property fmtid="{D5CDD505-2E9C-101B-9397-08002B2CF9AE}" pid="5" name="CSD_MD_NomProjet">
    <vt:lpwstr>*350*EP15 Lugano-Rivera, prog GC dal fase MP/DP</vt:lpwstr>
  </property>
  <property fmtid="{D5CDD505-2E9C-101B-9397-08002B2CF9AE}" pid="6" name="CSD_MD_ObjetTitre">
    <vt:lpwstr>N2 EP15 Lugano-Rivera, progettisti genio civile dalla fase
MP/DP</vt:lpwstr>
  </property>
  <property fmtid="{D5CDD505-2E9C-101B-9397-08002B2CF9AE}" pid="7" name="CSD_MD_Coreferent">
    <vt:lpwstr>20</vt:lpwstr>
  </property>
  <property fmtid="{D5CDD505-2E9C-101B-9397-08002B2CF9AE}" pid="8" name="CSD_MD_ChefProjet">
    <vt:lpwstr>21</vt:lpwstr>
  </property>
  <property fmtid="{D5CDD505-2E9C-101B-9397-08002B2CF9AE}" pid="9" name="CSD_MD_Date">
    <vt:filetime>2021-11-30T07:00:00Z</vt:filetime>
  </property>
  <property fmtid="{D5CDD505-2E9C-101B-9397-08002B2CF9AE}" pid="10" name="CSD_MD_ChefProjet_Text">
    <vt:lpwstr>BIANCHI Stefano</vt:lpwstr>
  </property>
  <property fmtid="{D5CDD505-2E9C-101B-9397-08002B2CF9AE}" pid="11" name="CSD_MD_Coreferent_Text">
    <vt:lpwstr>SPINEDI Paolo</vt:lpwstr>
  </property>
  <property fmtid="{D5CDD505-2E9C-101B-9397-08002B2CF9AE}" pid="12" name="CSD_MD_NomAdrClient">
    <vt:lpwstr>OFROU
Bellinzona</vt:lpwstr>
  </property>
  <property fmtid="{D5CDD505-2E9C-101B-9397-08002B2CF9AE}" pid="13" name="CSD_MD_Activite0">
    <vt:lpwstr>C52|c0bbc838-43d1-4958-b72f-487d9475d40d</vt:lpwstr>
  </property>
  <property fmtid="{D5CDD505-2E9C-101B-9397-08002B2CF9AE}" pid="14" name="CSD_MD_Succursale0">
    <vt:lpwstr>Infrastructures|ffecf064-e9fc-4a60-9402-894dd579e6b7</vt:lpwstr>
  </property>
  <property fmtid="{D5CDD505-2E9C-101B-9397-08002B2CF9AE}" pid="15" name="csdcorporatedomain">
    <vt:lpwstr>3;#A-ENVIRONNEMENT ET AMENAGEMENT DU TERRITOIRE|c6b2721b-b069-42d4-a3b5-c0897ea55e77</vt:lpwstr>
  </property>
  <property fmtid="{D5CDD505-2E9C-101B-9397-08002B2CF9AE}" pid="16" name="csdcorporateentity">
    <vt:lpwstr>1;#ICH-CSD Ingegneri SA|dcf6a88d-8e70-4cc7-a1fa-3b5514fba2c3</vt:lpwstr>
  </property>
  <property fmtid="{D5CDD505-2E9C-101B-9397-08002B2CF9AE}" pid="17" name="csdcorporatebranch">
    <vt:lpwstr>2;#MB|90249182-5a37-415a-8d70-d02c420ef879</vt:lpwstr>
  </property>
  <property fmtid="{D5CDD505-2E9C-101B-9397-08002B2CF9AE}" pid="18" name="csdcorpdoctype">
    <vt:lpwstr>7;#Document|21965f7d-df39-40fa-8582-0ddda48cce96</vt:lpwstr>
  </property>
  <property fmtid="{D5CDD505-2E9C-101B-9397-08002B2CF9AE}" pid="19" name="csdcorporatedivision">
    <vt:lpwstr>4;#300-FCH Environnement|08f89959-415c-4f4c-8336-549ec068d049</vt:lpwstr>
  </property>
  <property fmtid="{D5CDD505-2E9C-101B-9397-08002B2CF9AE}" pid="20" name="csdcorporatedepartment">
    <vt:lpwstr>5;#MB-Général|801693e5-9550-4c87-9caa-a1cbf306a60b</vt:lpwstr>
  </property>
  <property fmtid="{D5CDD505-2E9C-101B-9397-08002B2CF9AE}" pid="21" name="csdcorporateactivity">
    <vt:lpwstr>6;#A09-Mobilité et trafic|67f31878-d811-f941-ba55-dfd29c61b910</vt:lpwstr>
  </property>
  <property fmtid="{D5CDD505-2E9C-101B-9397-08002B2CF9AE}" pid="22" name="MediaServiceImageTags">
    <vt:lpwstr/>
  </property>
  <property fmtid="{D5CDD505-2E9C-101B-9397-08002B2CF9AE}" pid="23" name="CSD_Portail_MotsCles">
    <vt:lpwstr/>
  </property>
  <property fmtid="{D5CDD505-2E9C-101B-9397-08002B2CF9AE}" pid="24" name="CSD_MD_Domaine">
    <vt:lpwstr>2;#C5|3cbfc7cd-a3c2-4b64-874b-549b3f4fbd45</vt:lpwstr>
  </property>
  <property fmtid="{D5CDD505-2E9C-101B-9397-08002B2CF9AE}" pid="25" name="CSD_MD_Activite">
    <vt:lpwstr>1;#C52|c0bbc838-43d1-4958-b72f-487d9475d40d</vt:lpwstr>
  </property>
  <property fmtid="{D5CDD505-2E9C-101B-9397-08002B2CF9AE}" pid="26" name="CSD_MD_Succursale">
    <vt:lpwstr>3;#Infrastructures|ffecf064-e9fc-4a60-9402-894dd579e6b7</vt:lpwstr>
  </property>
  <property fmtid="{D5CDD505-2E9C-101B-9397-08002B2CF9AE}" pid="27" name="TaxCatchAll">
    <vt:lpwstr>3;#Infrastructures|ffecf064-e9fc-4a60-9402-894dd579e6b7;#2;#C5|3cbfc7cd-a3c2-4b64-874b-549b3f4fbd45;#1;#C52|c0bbc838-43d1-4958-b72f-487d9475d40d</vt:lpwstr>
  </property>
  <property fmtid="{D5CDD505-2E9C-101B-9397-08002B2CF9AE}" pid="28" name="DocumentType">
    <vt:lpwstr/>
  </property>
  <property fmtid="{D5CDD505-2E9C-101B-9397-08002B2CF9AE}" pid="29" name="lcf76f155ced4ddcb4097134ff3c332f">
    <vt:lpwstr/>
  </property>
  <property fmtid="{D5CDD505-2E9C-101B-9397-08002B2CF9AE}" pid="30" name="BranchOffice_Department">
    <vt:lpwstr>5;#VD-Général|3acd40d1-f5b5-464d-bb0a-21f4322a991e</vt:lpwstr>
  </property>
  <property fmtid="{D5CDD505-2E9C-101B-9397-08002B2CF9AE}" pid="31" name="BranchOffice">
    <vt:lpwstr>1;#VD|4ccb7846-dac5-4725-a8bd-359a94b8e1a2</vt:lpwstr>
  </property>
  <property fmtid="{D5CDD505-2E9C-101B-9397-08002B2CF9AE}" pid="32" name="b9e2337af57a4873b02ec06471729cba">
    <vt:lpwstr>A-ENVIRONNEMENT ET AMENAGEMENT DU TERRITOIRE|c6b2721b-b069-42d4-a3b5-c0897ea55e77</vt:lpwstr>
  </property>
  <property fmtid="{D5CDD505-2E9C-101B-9397-08002B2CF9AE}" pid="33" name="ffc40808d1c845f889d25f8f1f75a53c">
    <vt:lpwstr>A01-Etudes d'impact sur l'environnement|0581e499-d4e5-4718-a1e2-457d4b2c455e</vt:lpwstr>
  </property>
  <property fmtid="{D5CDD505-2E9C-101B-9397-08002B2CF9AE}" pid="34" name="xd_ProgID">
    <vt:lpwstr/>
  </property>
  <property fmtid="{D5CDD505-2E9C-101B-9397-08002B2CF9AE}" pid="35" name="ComplianceAssetId">
    <vt:lpwstr/>
  </property>
  <property fmtid="{D5CDD505-2E9C-101B-9397-08002B2CF9AE}" pid="36" name="TemplateUrl">
    <vt:lpwstr/>
  </property>
  <property fmtid="{D5CDD505-2E9C-101B-9397-08002B2CF9AE}" pid="37" name="_ExtendedDescription">
    <vt:lpwstr/>
  </property>
  <property fmtid="{D5CDD505-2E9C-101B-9397-08002B2CF9AE}" pid="38" name="a6f50796e2a845e1a3149bec45795fbb">
    <vt:lpwstr/>
  </property>
  <property fmtid="{D5CDD505-2E9C-101B-9397-08002B2CF9AE}" pid="39" name="l80d3401f35e47cab8e6ff36fdff8ca4">
    <vt:lpwstr>VD|4ccb7846-dac5-4725-a8bd-359a94b8e1a2</vt:lpwstr>
  </property>
  <property fmtid="{D5CDD505-2E9C-101B-9397-08002B2CF9AE}" pid="40" name="Domain_Activity">
    <vt:lpwstr>6;#A01-Etudes d'impact sur l'environnement|0581e499-d4e5-4718-a1e2-457d4b2c455e</vt:lpwstr>
  </property>
  <property fmtid="{D5CDD505-2E9C-101B-9397-08002B2CF9AE}" pid="41" name="lf264af536e840cf8485c907b6c481a9">
    <vt:lpwstr>VD-Général|3acd40d1-f5b5-464d-bb0a-21f4322a991e</vt:lpwstr>
  </property>
  <property fmtid="{D5CDD505-2E9C-101B-9397-08002B2CF9AE}" pid="42" name="xd_Signature">
    <vt:lpwstr/>
  </property>
  <property fmtid="{D5CDD505-2E9C-101B-9397-08002B2CF9AE}" pid="43" name="Domain">
    <vt:lpwstr>5;#A-ENVIRONNEMENT ET AMENAGEMENT DU TERRITOIRE|c6b2721b-b069-42d4-a3b5-c0897ea55e77</vt:lpwstr>
  </property>
  <property fmtid="{D5CDD505-2E9C-101B-9397-08002B2CF9AE}" pid="44" name="TriggerFlowInfo">
    <vt:lpwstr/>
  </property>
</Properties>
</file>